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5" r:id="rId2"/>
    <p:sldId id="292" r:id="rId3"/>
    <p:sldId id="306" r:id="rId4"/>
    <p:sldId id="332" r:id="rId5"/>
    <p:sldId id="416" r:id="rId6"/>
    <p:sldId id="417" r:id="rId7"/>
    <p:sldId id="418" r:id="rId8"/>
    <p:sldId id="336" r:id="rId9"/>
    <p:sldId id="337" r:id="rId10"/>
    <p:sldId id="344" r:id="rId11"/>
    <p:sldId id="279" r:id="rId12"/>
    <p:sldId id="421" r:id="rId13"/>
    <p:sldId id="420" r:id="rId14"/>
    <p:sldId id="359" r:id="rId15"/>
    <p:sldId id="280" r:id="rId16"/>
    <p:sldId id="275" r:id="rId17"/>
    <p:sldId id="412" r:id="rId18"/>
    <p:sldId id="281" r:id="rId19"/>
    <p:sldId id="413" r:id="rId20"/>
    <p:sldId id="4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BF54454-9765-47C1-80F3-6C206F0C3CFF}">
          <p14:sldIdLst>
            <p14:sldId id="315"/>
            <p14:sldId id="292"/>
          </p14:sldIdLst>
        </p14:section>
        <p14:section name="Problem" id="{6EC9B61E-D75A-4CAC-984D-9C290DDB9E77}">
          <p14:sldIdLst>
            <p14:sldId id="306"/>
            <p14:sldId id="332"/>
            <p14:sldId id="416"/>
            <p14:sldId id="417"/>
            <p14:sldId id="418"/>
            <p14:sldId id="336"/>
            <p14:sldId id="337"/>
            <p14:sldId id="344"/>
          </p14:sldIdLst>
        </p14:section>
        <p14:section name="Solution &amp; Blockchain" id="{030E317F-AECF-4B97-9EC4-247DDF110AFA}">
          <p14:sldIdLst>
            <p14:sldId id="279"/>
            <p14:sldId id="421"/>
            <p14:sldId id="420"/>
            <p14:sldId id="359"/>
          </p14:sldIdLst>
        </p14:section>
        <p14:section name="User Point of View" id="{CC3E7322-CD72-4FFB-888C-40A9E97DB4AC}">
          <p14:sldIdLst>
            <p14:sldId id="280"/>
            <p14:sldId id="275"/>
            <p14:sldId id="412"/>
            <p14:sldId id="281"/>
            <p14:sldId id="413"/>
          </p14:sldIdLst>
        </p14:section>
        <p14:section name="End" id="{F72C0693-9B9A-4119-A285-499445BB5DE4}">
          <p14:sldIdLst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EF7"/>
    <a:srgbClr val="2335D5"/>
    <a:srgbClr val="F8F8F8"/>
    <a:srgbClr val="4E35E3"/>
    <a:srgbClr val="5443B1"/>
    <a:srgbClr val="000000"/>
    <a:srgbClr val="140E36"/>
    <a:srgbClr val="091BAE"/>
    <a:srgbClr val="8F87C2"/>
    <a:srgbClr val="235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AE94D1-66C7-4D47-952C-9D2C9BD251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5B59A-DBD6-43F1-9E22-D993DD0E4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91725-7279-44C2-B07C-1DBC1F7996C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A01B9-CE13-4758-ABE9-368F9CE457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8E7A4-176D-40C0-8A06-01C6F878BF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2574-9C50-4A48-8595-2EBC162925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EC6A-F789-442E-B0BB-FCC0EC773920}" type="datetimeFigureOut">
              <a:rPr lang="de-CH" smtClean="0"/>
              <a:t>06.05.2022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65293-279F-486C-83BF-BDD02FD57E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172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65293-279F-486C-83BF-BDD02FD57E2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314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65293-279F-486C-83BF-BDD02FD57E2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47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65293-279F-486C-83BF-BDD02FD57E27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2287F-20C2-44AD-8E36-F0E5C5AB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F5CEC-C839-49CE-9A87-1B0B1BDF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4E317-9EE3-46E7-BB1F-1DA48E9C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FF1442-7FB2-407E-A96F-0FDBAE4DE9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75AE13-9A44-46AE-9B22-0C6939F1A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6286500" cy="4826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5EE364-00FA-4B9B-B95C-5F3CBCE89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246" y="-3"/>
            <a:ext cx="4617054" cy="5808723"/>
          </a:xfrm>
          <a:custGeom>
            <a:avLst/>
            <a:gdLst>
              <a:gd name="connsiteX0" fmla="*/ 1 w 4617054"/>
              <a:gd name="connsiteY0" fmla="*/ 0 h 5808723"/>
              <a:gd name="connsiteX1" fmla="*/ 4617054 w 4617054"/>
              <a:gd name="connsiteY1" fmla="*/ 0 h 5808723"/>
              <a:gd name="connsiteX2" fmla="*/ 4617054 w 4617054"/>
              <a:gd name="connsiteY2" fmla="*/ 3500196 h 5808723"/>
              <a:gd name="connsiteX3" fmla="*/ 2308527 w 4617054"/>
              <a:gd name="connsiteY3" fmla="*/ 5808723 h 5808723"/>
              <a:gd name="connsiteX4" fmla="*/ 0 w 4617054"/>
              <a:gd name="connsiteY4" fmla="*/ 3500196 h 5808723"/>
              <a:gd name="connsiteX5" fmla="*/ 1 w 4617054"/>
              <a:gd name="connsiteY5" fmla="*/ 0 h 580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7054" h="5808723">
                <a:moveTo>
                  <a:pt x="1" y="0"/>
                </a:moveTo>
                <a:lnTo>
                  <a:pt x="4617054" y="0"/>
                </a:lnTo>
                <a:lnTo>
                  <a:pt x="4617054" y="3500196"/>
                </a:lnTo>
                <a:cubicBezTo>
                  <a:pt x="4617054" y="4775160"/>
                  <a:pt x="3583491" y="5808723"/>
                  <a:pt x="2308527" y="5808723"/>
                </a:cubicBezTo>
                <a:cubicBezTo>
                  <a:pt x="1033563" y="5808723"/>
                  <a:pt x="0" y="4775160"/>
                  <a:pt x="0" y="3500196"/>
                </a:cubicBezTo>
                <a:cubicBezTo>
                  <a:pt x="0" y="2333464"/>
                  <a:pt x="1" y="1166732"/>
                  <a:pt x="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7FA0F71-A3C3-4032-8AE3-2DC1493FBB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8703" y="2243575"/>
            <a:ext cx="2290839" cy="2724241"/>
          </a:xfrm>
          <a:prstGeom prst="round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97DFF5A-BF47-4AEE-8395-BCF01C8CF8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1031" y="2243575"/>
            <a:ext cx="2290839" cy="2724241"/>
          </a:xfrm>
          <a:prstGeom prst="round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CFF0A9-AD5F-4A0D-8336-17E120EEDC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6374" y="2243575"/>
            <a:ext cx="2290839" cy="2724241"/>
          </a:xfrm>
          <a:prstGeom prst="round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443226-4BA6-4131-8D63-4E09084673B6}"/>
              </a:ext>
            </a:extLst>
          </p:cNvPr>
          <p:cNvGrpSpPr/>
          <p:nvPr userDrawn="1"/>
        </p:nvGrpSpPr>
        <p:grpSpPr>
          <a:xfrm>
            <a:off x="0" y="-1"/>
            <a:ext cx="6785569" cy="6381751"/>
            <a:chOff x="0" y="-1"/>
            <a:chExt cx="6785569" cy="63817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8968CC8-3817-485E-861C-1668D913CDAA}"/>
                </a:ext>
              </a:extLst>
            </p:cNvPr>
            <p:cNvSpPr/>
            <p:nvPr/>
          </p:nvSpPr>
          <p:spPr>
            <a:xfrm flipH="1">
              <a:off x="0" y="-1"/>
              <a:ext cx="6785569" cy="6381751"/>
            </a:xfrm>
            <a:custGeom>
              <a:avLst/>
              <a:gdLst>
                <a:gd name="connsiteX0" fmla="*/ 177097 w 6096001"/>
                <a:gd name="connsiteY0" fmla="*/ 0 h 5733220"/>
                <a:gd name="connsiteX1" fmla="*/ 6096001 w 6096001"/>
                <a:gd name="connsiteY1" fmla="*/ 0 h 5733220"/>
                <a:gd name="connsiteX2" fmla="*/ 6096001 w 6096001"/>
                <a:gd name="connsiteY2" fmla="*/ 5434288 h 5733220"/>
                <a:gd name="connsiteX3" fmla="*/ 6028197 w 6096001"/>
                <a:gd name="connsiteY3" fmla="*/ 5461022 h 5733220"/>
                <a:gd name="connsiteX4" fmla="*/ 4485821 w 6096001"/>
                <a:gd name="connsiteY4" fmla="*/ 5733220 h 5733220"/>
                <a:gd name="connsiteX5" fmla="*/ 0 w 6096001"/>
                <a:gd name="connsiteY5" fmla="*/ 1247399 h 5733220"/>
                <a:gd name="connsiteX6" fmla="*/ 141226 w 6096001"/>
                <a:gd name="connsiteY6" fmla="*/ 126323 h 57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01" h="5733220">
                  <a:moveTo>
                    <a:pt x="177097" y="0"/>
                  </a:moveTo>
                  <a:lnTo>
                    <a:pt x="6096001" y="0"/>
                  </a:lnTo>
                  <a:lnTo>
                    <a:pt x="6096001" y="5434288"/>
                  </a:lnTo>
                  <a:lnTo>
                    <a:pt x="6028197" y="5461022"/>
                  </a:lnTo>
                  <a:cubicBezTo>
                    <a:pt x="5547260" y="5637117"/>
                    <a:pt x="5027763" y="5733220"/>
                    <a:pt x="4485821" y="5733220"/>
                  </a:cubicBezTo>
                  <a:cubicBezTo>
                    <a:pt x="2008370" y="5733220"/>
                    <a:pt x="0" y="3724850"/>
                    <a:pt x="0" y="1247399"/>
                  </a:cubicBezTo>
                  <a:cubicBezTo>
                    <a:pt x="0" y="860298"/>
                    <a:pt x="49033" y="484648"/>
                    <a:pt x="141226" y="126323"/>
                  </a:cubicBezTo>
                  <a:close/>
                </a:path>
              </a:pathLst>
            </a:custGeom>
            <a:gradFill>
              <a:gsLst>
                <a:gs pos="0">
                  <a:srgbClr val="235CE0"/>
                </a:gs>
                <a:gs pos="100000">
                  <a:srgbClr val="091BAE"/>
                </a:gs>
                <a:gs pos="60000">
                  <a:srgbClr val="091BAE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694523-5AC7-4B44-9AA5-2FAF5AEF54F7}"/>
                </a:ext>
              </a:extLst>
            </p:cNvPr>
            <p:cNvSpPr/>
            <p:nvPr/>
          </p:nvSpPr>
          <p:spPr>
            <a:xfrm flipH="1">
              <a:off x="0" y="0"/>
              <a:ext cx="6414219" cy="6032500"/>
            </a:xfrm>
            <a:custGeom>
              <a:avLst/>
              <a:gdLst>
                <a:gd name="connsiteX0" fmla="*/ 177097 w 6096001"/>
                <a:gd name="connsiteY0" fmla="*/ 0 h 5733220"/>
                <a:gd name="connsiteX1" fmla="*/ 6096001 w 6096001"/>
                <a:gd name="connsiteY1" fmla="*/ 0 h 5733220"/>
                <a:gd name="connsiteX2" fmla="*/ 6096001 w 6096001"/>
                <a:gd name="connsiteY2" fmla="*/ 5434288 h 5733220"/>
                <a:gd name="connsiteX3" fmla="*/ 6028197 w 6096001"/>
                <a:gd name="connsiteY3" fmla="*/ 5461022 h 5733220"/>
                <a:gd name="connsiteX4" fmla="*/ 4485821 w 6096001"/>
                <a:gd name="connsiteY4" fmla="*/ 5733220 h 5733220"/>
                <a:gd name="connsiteX5" fmla="*/ 0 w 6096001"/>
                <a:gd name="connsiteY5" fmla="*/ 1247399 h 5733220"/>
                <a:gd name="connsiteX6" fmla="*/ 141226 w 6096001"/>
                <a:gd name="connsiteY6" fmla="*/ 126323 h 57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01" h="5733220">
                  <a:moveTo>
                    <a:pt x="177097" y="0"/>
                  </a:moveTo>
                  <a:lnTo>
                    <a:pt x="6096001" y="0"/>
                  </a:lnTo>
                  <a:lnTo>
                    <a:pt x="6096001" y="5434288"/>
                  </a:lnTo>
                  <a:lnTo>
                    <a:pt x="6028197" y="5461022"/>
                  </a:lnTo>
                  <a:cubicBezTo>
                    <a:pt x="5547260" y="5637117"/>
                    <a:pt x="5027763" y="5733220"/>
                    <a:pt x="4485821" y="5733220"/>
                  </a:cubicBezTo>
                  <a:cubicBezTo>
                    <a:pt x="2008370" y="5733220"/>
                    <a:pt x="0" y="3724850"/>
                    <a:pt x="0" y="1247399"/>
                  </a:cubicBezTo>
                  <a:cubicBezTo>
                    <a:pt x="0" y="860298"/>
                    <a:pt x="49033" y="484648"/>
                    <a:pt x="141226" y="126323"/>
                  </a:cubicBezTo>
                  <a:close/>
                </a:path>
              </a:pathLst>
            </a:custGeom>
            <a:solidFill>
              <a:srgbClr val="233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280C11-5D0D-4BFB-ADA0-D9084709B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898210" cy="6032500"/>
          </a:xfrm>
          <a:custGeom>
            <a:avLst/>
            <a:gdLst>
              <a:gd name="connsiteX0" fmla="*/ 0 w 5898210"/>
              <a:gd name="connsiteY0" fmla="*/ 0 h 6032500"/>
              <a:gd name="connsiteX1" fmla="*/ 5334011 w 5898210"/>
              <a:gd name="connsiteY1" fmla="*/ 0 h 6032500"/>
              <a:gd name="connsiteX2" fmla="*/ 5416202 w 5898210"/>
              <a:gd name="connsiteY2" fmla="*/ 135292 h 6032500"/>
              <a:gd name="connsiteX3" fmla="*/ 5898210 w 5898210"/>
              <a:gd name="connsiteY3" fmla="*/ 2038886 h 6032500"/>
              <a:gd name="connsiteX4" fmla="*/ 1904595 w 5898210"/>
              <a:gd name="connsiteY4" fmla="*/ 6032500 h 6032500"/>
              <a:gd name="connsiteX5" fmla="*/ 1002 w 5898210"/>
              <a:gd name="connsiteY5" fmla="*/ 5550493 h 6032500"/>
              <a:gd name="connsiteX6" fmla="*/ 0 w 5898210"/>
              <a:gd name="connsiteY6" fmla="*/ 5549918 h 60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8210" h="6032500">
                <a:moveTo>
                  <a:pt x="0" y="0"/>
                </a:moveTo>
                <a:lnTo>
                  <a:pt x="5334011" y="0"/>
                </a:lnTo>
                <a:lnTo>
                  <a:pt x="5416202" y="135292"/>
                </a:lnTo>
                <a:cubicBezTo>
                  <a:pt x="5723601" y="701161"/>
                  <a:pt x="5898210" y="1349632"/>
                  <a:pt x="5898210" y="2038886"/>
                </a:cubicBezTo>
                <a:cubicBezTo>
                  <a:pt x="5898210" y="4244498"/>
                  <a:pt x="4110208" y="6032500"/>
                  <a:pt x="1904595" y="6032500"/>
                </a:cubicBezTo>
                <a:cubicBezTo>
                  <a:pt x="1215342" y="6032500"/>
                  <a:pt x="566871" y="5857891"/>
                  <a:pt x="1002" y="5550493"/>
                </a:cubicBezTo>
                <a:lnTo>
                  <a:pt x="0" y="554991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A3A7B82-5D19-4E46-B5F9-901F2A850B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9350" y="2835728"/>
            <a:ext cx="2257425" cy="3040830"/>
          </a:xfrm>
          <a:custGeom>
            <a:avLst/>
            <a:gdLst>
              <a:gd name="connsiteX0" fmla="*/ 214320 w 2257425"/>
              <a:gd name="connsiteY0" fmla="*/ 0 h 3040830"/>
              <a:gd name="connsiteX1" fmla="*/ 2043105 w 2257425"/>
              <a:gd name="connsiteY1" fmla="*/ 0 h 3040830"/>
              <a:gd name="connsiteX2" fmla="*/ 2257425 w 2257425"/>
              <a:gd name="connsiteY2" fmla="*/ 214320 h 3040830"/>
              <a:gd name="connsiteX3" fmla="*/ 2257425 w 2257425"/>
              <a:gd name="connsiteY3" fmla="*/ 2826510 h 3040830"/>
              <a:gd name="connsiteX4" fmla="*/ 2043105 w 2257425"/>
              <a:gd name="connsiteY4" fmla="*/ 3040830 h 3040830"/>
              <a:gd name="connsiteX5" fmla="*/ 214320 w 2257425"/>
              <a:gd name="connsiteY5" fmla="*/ 3040830 h 3040830"/>
              <a:gd name="connsiteX6" fmla="*/ 0 w 2257425"/>
              <a:gd name="connsiteY6" fmla="*/ 2826510 h 3040830"/>
              <a:gd name="connsiteX7" fmla="*/ 0 w 2257425"/>
              <a:gd name="connsiteY7" fmla="*/ 214320 h 3040830"/>
              <a:gd name="connsiteX8" fmla="*/ 214320 w 2257425"/>
              <a:gd name="connsiteY8" fmla="*/ 0 h 304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425" h="3040830">
                <a:moveTo>
                  <a:pt x="214320" y="0"/>
                </a:moveTo>
                <a:lnTo>
                  <a:pt x="2043105" y="0"/>
                </a:lnTo>
                <a:cubicBezTo>
                  <a:pt x="2161471" y="0"/>
                  <a:pt x="2257425" y="95954"/>
                  <a:pt x="2257425" y="214320"/>
                </a:cubicBezTo>
                <a:lnTo>
                  <a:pt x="2257425" y="2826510"/>
                </a:lnTo>
                <a:cubicBezTo>
                  <a:pt x="2257425" y="2944876"/>
                  <a:pt x="2161471" y="3040830"/>
                  <a:pt x="2043105" y="3040830"/>
                </a:cubicBezTo>
                <a:lnTo>
                  <a:pt x="214320" y="3040830"/>
                </a:lnTo>
                <a:cubicBezTo>
                  <a:pt x="95954" y="3040830"/>
                  <a:pt x="0" y="2944876"/>
                  <a:pt x="0" y="2826510"/>
                </a:cubicBezTo>
                <a:lnTo>
                  <a:pt x="0" y="214320"/>
                </a:lnTo>
                <a:cubicBezTo>
                  <a:pt x="0" y="95954"/>
                  <a:pt x="95954" y="0"/>
                  <a:pt x="21432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7A94F61-C9E7-4916-94F7-525723C23E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225" y="2835728"/>
            <a:ext cx="2257425" cy="3040830"/>
          </a:xfrm>
          <a:custGeom>
            <a:avLst/>
            <a:gdLst>
              <a:gd name="connsiteX0" fmla="*/ 214320 w 2257425"/>
              <a:gd name="connsiteY0" fmla="*/ 0 h 3040830"/>
              <a:gd name="connsiteX1" fmla="*/ 2043105 w 2257425"/>
              <a:gd name="connsiteY1" fmla="*/ 0 h 3040830"/>
              <a:gd name="connsiteX2" fmla="*/ 2257425 w 2257425"/>
              <a:gd name="connsiteY2" fmla="*/ 214320 h 3040830"/>
              <a:gd name="connsiteX3" fmla="*/ 2257425 w 2257425"/>
              <a:gd name="connsiteY3" fmla="*/ 2826510 h 3040830"/>
              <a:gd name="connsiteX4" fmla="*/ 2043105 w 2257425"/>
              <a:gd name="connsiteY4" fmla="*/ 3040830 h 3040830"/>
              <a:gd name="connsiteX5" fmla="*/ 214320 w 2257425"/>
              <a:gd name="connsiteY5" fmla="*/ 3040830 h 3040830"/>
              <a:gd name="connsiteX6" fmla="*/ 0 w 2257425"/>
              <a:gd name="connsiteY6" fmla="*/ 2826510 h 3040830"/>
              <a:gd name="connsiteX7" fmla="*/ 0 w 2257425"/>
              <a:gd name="connsiteY7" fmla="*/ 214320 h 3040830"/>
              <a:gd name="connsiteX8" fmla="*/ 214320 w 2257425"/>
              <a:gd name="connsiteY8" fmla="*/ 0 h 304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425" h="3040830">
                <a:moveTo>
                  <a:pt x="214320" y="0"/>
                </a:moveTo>
                <a:lnTo>
                  <a:pt x="2043105" y="0"/>
                </a:lnTo>
                <a:cubicBezTo>
                  <a:pt x="2161471" y="0"/>
                  <a:pt x="2257425" y="95954"/>
                  <a:pt x="2257425" y="214320"/>
                </a:cubicBezTo>
                <a:lnTo>
                  <a:pt x="2257425" y="2826510"/>
                </a:lnTo>
                <a:cubicBezTo>
                  <a:pt x="2257425" y="2944876"/>
                  <a:pt x="2161471" y="3040830"/>
                  <a:pt x="2043105" y="3040830"/>
                </a:cubicBezTo>
                <a:lnTo>
                  <a:pt x="214320" y="3040830"/>
                </a:lnTo>
                <a:cubicBezTo>
                  <a:pt x="95954" y="3040830"/>
                  <a:pt x="0" y="2944876"/>
                  <a:pt x="0" y="2826510"/>
                </a:cubicBezTo>
                <a:lnTo>
                  <a:pt x="0" y="214320"/>
                </a:lnTo>
                <a:cubicBezTo>
                  <a:pt x="0" y="95954"/>
                  <a:pt x="95954" y="0"/>
                  <a:pt x="21432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EB910B6-3A92-4248-8C8B-0550B60346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1100" y="2835728"/>
            <a:ext cx="2257425" cy="3040830"/>
          </a:xfrm>
          <a:custGeom>
            <a:avLst/>
            <a:gdLst>
              <a:gd name="connsiteX0" fmla="*/ 214320 w 2257425"/>
              <a:gd name="connsiteY0" fmla="*/ 0 h 3040830"/>
              <a:gd name="connsiteX1" fmla="*/ 2043105 w 2257425"/>
              <a:gd name="connsiteY1" fmla="*/ 0 h 3040830"/>
              <a:gd name="connsiteX2" fmla="*/ 2257425 w 2257425"/>
              <a:gd name="connsiteY2" fmla="*/ 214320 h 3040830"/>
              <a:gd name="connsiteX3" fmla="*/ 2257425 w 2257425"/>
              <a:gd name="connsiteY3" fmla="*/ 2826510 h 3040830"/>
              <a:gd name="connsiteX4" fmla="*/ 2043105 w 2257425"/>
              <a:gd name="connsiteY4" fmla="*/ 3040830 h 3040830"/>
              <a:gd name="connsiteX5" fmla="*/ 214320 w 2257425"/>
              <a:gd name="connsiteY5" fmla="*/ 3040830 h 3040830"/>
              <a:gd name="connsiteX6" fmla="*/ 0 w 2257425"/>
              <a:gd name="connsiteY6" fmla="*/ 2826510 h 3040830"/>
              <a:gd name="connsiteX7" fmla="*/ 0 w 2257425"/>
              <a:gd name="connsiteY7" fmla="*/ 214320 h 3040830"/>
              <a:gd name="connsiteX8" fmla="*/ 214320 w 2257425"/>
              <a:gd name="connsiteY8" fmla="*/ 0 h 304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425" h="3040830">
                <a:moveTo>
                  <a:pt x="214320" y="0"/>
                </a:moveTo>
                <a:lnTo>
                  <a:pt x="2043105" y="0"/>
                </a:lnTo>
                <a:cubicBezTo>
                  <a:pt x="2161471" y="0"/>
                  <a:pt x="2257425" y="95954"/>
                  <a:pt x="2257425" y="214320"/>
                </a:cubicBezTo>
                <a:lnTo>
                  <a:pt x="2257425" y="2826510"/>
                </a:lnTo>
                <a:cubicBezTo>
                  <a:pt x="2257425" y="2944876"/>
                  <a:pt x="2161471" y="3040830"/>
                  <a:pt x="2043105" y="3040830"/>
                </a:cubicBezTo>
                <a:lnTo>
                  <a:pt x="214320" y="3040830"/>
                </a:lnTo>
                <a:cubicBezTo>
                  <a:pt x="95954" y="3040830"/>
                  <a:pt x="0" y="2944876"/>
                  <a:pt x="0" y="2826510"/>
                </a:cubicBezTo>
                <a:lnTo>
                  <a:pt x="0" y="214320"/>
                </a:lnTo>
                <a:cubicBezTo>
                  <a:pt x="0" y="95954"/>
                  <a:pt x="95954" y="0"/>
                  <a:pt x="21432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B4C8F2-8C4D-4151-BD5C-8EFBA2DC6D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3475" y="2835728"/>
            <a:ext cx="2257425" cy="3040830"/>
          </a:xfrm>
          <a:custGeom>
            <a:avLst/>
            <a:gdLst>
              <a:gd name="connsiteX0" fmla="*/ 214320 w 2257425"/>
              <a:gd name="connsiteY0" fmla="*/ 0 h 3040830"/>
              <a:gd name="connsiteX1" fmla="*/ 2043105 w 2257425"/>
              <a:gd name="connsiteY1" fmla="*/ 0 h 3040830"/>
              <a:gd name="connsiteX2" fmla="*/ 2257425 w 2257425"/>
              <a:gd name="connsiteY2" fmla="*/ 214320 h 3040830"/>
              <a:gd name="connsiteX3" fmla="*/ 2257425 w 2257425"/>
              <a:gd name="connsiteY3" fmla="*/ 2826510 h 3040830"/>
              <a:gd name="connsiteX4" fmla="*/ 2043105 w 2257425"/>
              <a:gd name="connsiteY4" fmla="*/ 3040830 h 3040830"/>
              <a:gd name="connsiteX5" fmla="*/ 214320 w 2257425"/>
              <a:gd name="connsiteY5" fmla="*/ 3040830 h 3040830"/>
              <a:gd name="connsiteX6" fmla="*/ 0 w 2257425"/>
              <a:gd name="connsiteY6" fmla="*/ 2826510 h 3040830"/>
              <a:gd name="connsiteX7" fmla="*/ 0 w 2257425"/>
              <a:gd name="connsiteY7" fmla="*/ 214320 h 3040830"/>
              <a:gd name="connsiteX8" fmla="*/ 214320 w 2257425"/>
              <a:gd name="connsiteY8" fmla="*/ 0 h 304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425" h="3040830">
                <a:moveTo>
                  <a:pt x="214320" y="0"/>
                </a:moveTo>
                <a:lnTo>
                  <a:pt x="2043105" y="0"/>
                </a:lnTo>
                <a:cubicBezTo>
                  <a:pt x="2161471" y="0"/>
                  <a:pt x="2257425" y="95954"/>
                  <a:pt x="2257425" y="214320"/>
                </a:cubicBezTo>
                <a:lnTo>
                  <a:pt x="2257425" y="2826510"/>
                </a:lnTo>
                <a:cubicBezTo>
                  <a:pt x="2257425" y="2944876"/>
                  <a:pt x="2161471" y="3040830"/>
                  <a:pt x="2043105" y="3040830"/>
                </a:cubicBezTo>
                <a:lnTo>
                  <a:pt x="214320" y="3040830"/>
                </a:lnTo>
                <a:cubicBezTo>
                  <a:pt x="95954" y="3040830"/>
                  <a:pt x="0" y="2944876"/>
                  <a:pt x="0" y="2826510"/>
                </a:cubicBezTo>
                <a:lnTo>
                  <a:pt x="0" y="214320"/>
                </a:lnTo>
                <a:cubicBezTo>
                  <a:pt x="0" y="95954"/>
                  <a:pt x="95954" y="0"/>
                  <a:pt x="21432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01513-B162-4280-B05A-566D6F8474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800" y="536447"/>
            <a:ext cx="5252510" cy="5785106"/>
          </a:xfrm>
          <a:custGeom>
            <a:avLst/>
            <a:gdLst>
              <a:gd name="connsiteX0" fmla="*/ 0 w 5252510"/>
              <a:gd name="connsiteY0" fmla="*/ 0 h 5785106"/>
              <a:gd name="connsiteX1" fmla="*/ 5252510 w 5252510"/>
              <a:gd name="connsiteY1" fmla="*/ 0 h 5785106"/>
              <a:gd name="connsiteX2" fmla="*/ 5252510 w 5252510"/>
              <a:gd name="connsiteY2" fmla="*/ 5785106 h 5785106"/>
              <a:gd name="connsiteX3" fmla="*/ 0 w 5252510"/>
              <a:gd name="connsiteY3" fmla="*/ 5785106 h 578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2510" h="5785106">
                <a:moveTo>
                  <a:pt x="0" y="0"/>
                </a:moveTo>
                <a:lnTo>
                  <a:pt x="5252510" y="0"/>
                </a:lnTo>
                <a:lnTo>
                  <a:pt x="5252510" y="5785106"/>
                </a:lnTo>
                <a:lnTo>
                  <a:pt x="0" y="57851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7E7143-EA33-4F34-8301-61B07EC15C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106" y="928057"/>
            <a:ext cx="2381326" cy="2378338"/>
          </a:xfrm>
          <a:custGeom>
            <a:avLst/>
            <a:gdLst>
              <a:gd name="connsiteX0" fmla="*/ 192907 w 2381326"/>
              <a:gd name="connsiteY0" fmla="*/ 0 h 2378338"/>
              <a:gd name="connsiteX1" fmla="*/ 2188419 w 2381326"/>
              <a:gd name="connsiteY1" fmla="*/ 0 h 2378338"/>
              <a:gd name="connsiteX2" fmla="*/ 2381326 w 2381326"/>
              <a:gd name="connsiteY2" fmla="*/ 192907 h 2378338"/>
              <a:gd name="connsiteX3" fmla="*/ 2381326 w 2381326"/>
              <a:gd name="connsiteY3" fmla="*/ 2185431 h 2378338"/>
              <a:gd name="connsiteX4" fmla="*/ 2188419 w 2381326"/>
              <a:gd name="connsiteY4" fmla="*/ 2378338 h 2378338"/>
              <a:gd name="connsiteX5" fmla="*/ 192907 w 2381326"/>
              <a:gd name="connsiteY5" fmla="*/ 2378338 h 2378338"/>
              <a:gd name="connsiteX6" fmla="*/ 0 w 2381326"/>
              <a:gd name="connsiteY6" fmla="*/ 2185431 h 2378338"/>
              <a:gd name="connsiteX7" fmla="*/ 0 w 2381326"/>
              <a:gd name="connsiteY7" fmla="*/ 192907 h 2378338"/>
              <a:gd name="connsiteX8" fmla="*/ 192907 w 2381326"/>
              <a:gd name="connsiteY8" fmla="*/ 0 h 23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326" h="2378338">
                <a:moveTo>
                  <a:pt x="192907" y="0"/>
                </a:moveTo>
                <a:lnTo>
                  <a:pt x="2188419" y="0"/>
                </a:lnTo>
                <a:cubicBezTo>
                  <a:pt x="2294959" y="0"/>
                  <a:pt x="2381326" y="86367"/>
                  <a:pt x="2381326" y="192907"/>
                </a:cubicBezTo>
                <a:lnTo>
                  <a:pt x="2381326" y="2185431"/>
                </a:lnTo>
                <a:cubicBezTo>
                  <a:pt x="2381326" y="2291971"/>
                  <a:pt x="2294959" y="2378338"/>
                  <a:pt x="2188419" y="2378338"/>
                </a:cubicBezTo>
                <a:lnTo>
                  <a:pt x="192907" y="2378338"/>
                </a:lnTo>
                <a:cubicBezTo>
                  <a:pt x="86367" y="2378338"/>
                  <a:pt x="0" y="2291971"/>
                  <a:pt x="0" y="2185431"/>
                </a:cubicBezTo>
                <a:lnTo>
                  <a:pt x="0" y="192907"/>
                </a:lnTo>
                <a:cubicBezTo>
                  <a:pt x="0" y="86367"/>
                  <a:pt x="86367" y="0"/>
                  <a:pt x="19290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441C4B-BF45-4A47-909D-3C62EAA65A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7280" y="928057"/>
            <a:ext cx="2381326" cy="2378338"/>
          </a:xfrm>
          <a:custGeom>
            <a:avLst/>
            <a:gdLst>
              <a:gd name="connsiteX0" fmla="*/ 192907 w 2381326"/>
              <a:gd name="connsiteY0" fmla="*/ 0 h 2378338"/>
              <a:gd name="connsiteX1" fmla="*/ 2188419 w 2381326"/>
              <a:gd name="connsiteY1" fmla="*/ 0 h 2378338"/>
              <a:gd name="connsiteX2" fmla="*/ 2381326 w 2381326"/>
              <a:gd name="connsiteY2" fmla="*/ 192907 h 2378338"/>
              <a:gd name="connsiteX3" fmla="*/ 2381326 w 2381326"/>
              <a:gd name="connsiteY3" fmla="*/ 2185431 h 2378338"/>
              <a:gd name="connsiteX4" fmla="*/ 2188419 w 2381326"/>
              <a:gd name="connsiteY4" fmla="*/ 2378338 h 2378338"/>
              <a:gd name="connsiteX5" fmla="*/ 192907 w 2381326"/>
              <a:gd name="connsiteY5" fmla="*/ 2378338 h 2378338"/>
              <a:gd name="connsiteX6" fmla="*/ 0 w 2381326"/>
              <a:gd name="connsiteY6" fmla="*/ 2185431 h 2378338"/>
              <a:gd name="connsiteX7" fmla="*/ 0 w 2381326"/>
              <a:gd name="connsiteY7" fmla="*/ 192907 h 2378338"/>
              <a:gd name="connsiteX8" fmla="*/ 192907 w 2381326"/>
              <a:gd name="connsiteY8" fmla="*/ 0 h 23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326" h="2378338">
                <a:moveTo>
                  <a:pt x="192907" y="0"/>
                </a:moveTo>
                <a:lnTo>
                  <a:pt x="2188419" y="0"/>
                </a:lnTo>
                <a:cubicBezTo>
                  <a:pt x="2294959" y="0"/>
                  <a:pt x="2381326" y="86367"/>
                  <a:pt x="2381326" y="192907"/>
                </a:cubicBezTo>
                <a:lnTo>
                  <a:pt x="2381326" y="2185431"/>
                </a:lnTo>
                <a:cubicBezTo>
                  <a:pt x="2381326" y="2291971"/>
                  <a:pt x="2294959" y="2378338"/>
                  <a:pt x="2188419" y="2378338"/>
                </a:cubicBezTo>
                <a:lnTo>
                  <a:pt x="192907" y="2378338"/>
                </a:lnTo>
                <a:cubicBezTo>
                  <a:pt x="86367" y="2378338"/>
                  <a:pt x="0" y="2291971"/>
                  <a:pt x="0" y="2185431"/>
                </a:cubicBezTo>
                <a:lnTo>
                  <a:pt x="0" y="192907"/>
                </a:lnTo>
                <a:cubicBezTo>
                  <a:pt x="0" y="86367"/>
                  <a:pt x="86367" y="0"/>
                  <a:pt x="19290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5DF352-2B58-4A81-95C1-82F49C527F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106" y="3554132"/>
            <a:ext cx="2381326" cy="2378338"/>
          </a:xfrm>
          <a:custGeom>
            <a:avLst/>
            <a:gdLst>
              <a:gd name="connsiteX0" fmla="*/ 192907 w 2381326"/>
              <a:gd name="connsiteY0" fmla="*/ 0 h 2378338"/>
              <a:gd name="connsiteX1" fmla="*/ 2188419 w 2381326"/>
              <a:gd name="connsiteY1" fmla="*/ 0 h 2378338"/>
              <a:gd name="connsiteX2" fmla="*/ 2381326 w 2381326"/>
              <a:gd name="connsiteY2" fmla="*/ 192907 h 2378338"/>
              <a:gd name="connsiteX3" fmla="*/ 2381326 w 2381326"/>
              <a:gd name="connsiteY3" fmla="*/ 2185431 h 2378338"/>
              <a:gd name="connsiteX4" fmla="*/ 2188419 w 2381326"/>
              <a:gd name="connsiteY4" fmla="*/ 2378338 h 2378338"/>
              <a:gd name="connsiteX5" fmla="*/ 192907 w 2381326"/>
              <a:gd name="connsiteY5" fmla="*/ 2378338 h 2378338"/>
              <a:gd name="connsiteX6" fmla="*/ 0 w 2381326"/>
              <a:gd name="connsiteY6" fmla="*/ 2185431 h 2378338"/>
              <a:gd name="connsiteX7" fmla="*/ 0 w 2381326"/>
              <a:gd name="connsiteY7" fmla="*/ 192907 h 2378338"/>
              <a:gd name="connsiteX8" fmla="*/ 192907 w 2381326"/>
              <a:gd name="connsiteY8" fmla="*/ 0 h 23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326" h="2378338">
                <a:moveTo>
                  <a:pt x="192907" y="0"/>
                </a:moveTo>
                <a:lnTo>
                  <a:pt x="2188419" y="0"/>
                </a:lnTo>
                <a:cubicBezTo>
                  <a:pt x="2294959" y="0"/>
                  <a:pt x="2381326" y="86367"/>
                  <a:pt x="2381326" y="192907"/>
                </a:cubicBezTo>
                <a:lnTo>
                  <a:pt x="2381326" y="2185431"/>
                </a:lnTo>
                <a:cubicBezTo>
                  <a:pt x="2381326" y="2291971"/>
                  <a:pt x="2294959" y="2378338"/>
                  <a:pt x="2188419" y="2378338"/>
                </a:cubicBezTo>
                <a:lnTo>
                  <a:pt x="192907" y="2378338"/>
                </a:lnTo>
                <a:cubicBezTo>
                  <a:pt x="86367" y="2378338"/>
                  <a:pt x="0" y="2291971"/>
                  <a:pt x="0" y="2185431"/>
                </a:cubicBezTo>
                <a:lnTo>
                  <a:pt x="0" y="192907"/>
                </a:lnTo>
                <a:cubicBezTo>
                  <a:pt x="0" y="86367"/>
                  <a:pt x="86367" y="0"/>
                  <a:pt x="19290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17A4FE-6206-4F5C-872C-2D8E8D64B9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7280" y="3554132"/>
            <a:ext cx="2381326" cy="2378338"/>
          </a:xfrm>
          <a:custGeom>
            <a:avLst/>
            <a:gdLst>
              <a:gd name="connsiteX0" fmla="*/ 192907 w 2381326"/>
              <a:gd name="connsiteY0" fmla="*/ 0 h 2378338"/>
              <a:gd name="connsiteX1" fmla="*/ 2188419 w 2381326"/>
              <a:gd name="connsiteY1" fmla="*/ 0 h 2378338"/>
              <a:gd name="connsiteX2" fmla="*/ 2381326 w 2381326"/>
              <a:gd name="connsiteY2" fmla="*/ 192907 h 2378338"/>
              <a:gd name="connsiteX3" fmla="*/ 2381326 w 2381326"/>
              <a:gd name="connsiteY3" fmla="*/ 2185431 h 2378338"/>
              <a:gd name="connsiteX4" fmla="*/ 2188419 w 2381326"/>
              <a:gd name="connsiteY4" fmla="*/ 2378338 h 2378338"/>
              <a:gd name="connsiteX5" fmla="*/ 192907 w 2381326"/>
              <a:gd name="connsiteY5" fmla="*/ 2378338 h 2378338"/>
              <a:gd name="connsiteX6" fmla="*/ 0 w 2381326"/>
              <a:gd name="connsiteY6" fmla="*/ 2185431 h 2378338"/>
              <a:gd name="connsiteX7" fmla="*/ 0 w 2381326"/>
              <a:gd name="connsiteY7" fmla="*/ 192907 h 2378338"/>
              <a:gd name="connsiteX8" fmla="*/ 192907 w 2381326"/>
              <a:gd name="connsiteY8" fmla="*/ 0 h 23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326" h="2378338">
                <a:moveTo>
                  <a:pt x="192907" y="0"/>
                </a:moveTo>
                <a:lnTo>
                  <a:pt x="2188419" y="0"/>
                </a:lnTo>
                <a:cubicBezTo>
                  <a:pt x="2294959" y="0"/>
                  <a:pt x="2381326" y="86367"/>
                  <a:pt x="2381326" y="192907"/>
                </a:cubicBezTo>
                <a:lnTo>
                  <a:pt x="2381326" y="2185431"/>
                </a:lnTo>
                <a:cubicBezTo>
                  <a:pt x="2381326" y="2291971"/>
                  <a:pt x="2294959" y="2378338"/>
                  <a:pt x="2188419" y="2378338"/>
                </a:cubicBezTo>
                <a:lnTo>
                  <a:pt x="192907" y="2378338"/>
                </a:lnTo>
                <a:cubicBezTo>
                  <a:pt x="86367" y="2378338"/>
                  <a:pt x="0" y="2291971"/>
                  <a:pt x="0" y="2185431"/>
                </a:cubicBezTo>
                <a:lnTo>
                  <a:pt x="0" y="192907"/>
                </a:lnTo>
                <a:cubicBezTo>
                  <a:pt x="0" y="86367"/>
                  <a:pt x="86367" y="0"/>
                  <a:pt x="19290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2695D2-D581-4700-9C8E-9CB36DF998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62892" y="522514"/>
            <a:ext cx="3236324" cy="5812972"/>
          </a:xfrm>
          <a:prstGeom prst="round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F86523-4BAF-443B-A26C-D505D1CFF4C7}"/>
              </a:ext>
            </a:extLst>
          </p:cNvPr>
          <p:cNvSpPr/>
          <p:nvPr userDrawn="1"/>
        </p:nvSpPr>
        <p:spPr>
          <a:xfrm flipH="1">
            <a:off x="165100" y="148772"/>
            <a:ext cx="11861800" cy="6560458"/>
          </a:xfrm>
          <a:prstGeom prst="roundRect">
            <a:avLst>
              <a:gd name="adj" fmla="val 2655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71500" dist="304800" dir="5400000" sx="88000" sy="88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1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91F70-23A6-4572-BFB4-634927767D3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23AE93-4A1A-4CF9-8F89-C3CB5A1468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5424" y="658813"/>
            <a:ext cx="5059364" cy="2252664"/>
          </a:xfrm>
          <a:custGeom>
            <a:avLst/>
            <a:gdLst>
              <a:gd name="connsiteX0" fmla="*/ 0 w 5059364"/>
              <a:gd name="connsiteY0" fmla="*/ 0 h 2252664"/>
              <a:gd name="connsiteX1" fmla="*/ 5059364 w 5059364"/>
              <a:gd name="connsiteY1" fmla="*/ 0 h 2252664"/>
              <a:gd name="connsiteX2" fmla="*/ 5059364 w 5059364"/>
              <a:gd name="connsiteY2" fmla="*/ 2252664 h 2252664"/>
              <a:gd name="connsiteX3" fmla="*/ 0 w 5059364"/>
              <a:gd name="connsiteY3" fmla="*/ 2252664 h 22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364" h="2252664">
                <a:moveTo>
                  <a:pt x="0" y="0"/>
                </a:moveTo>
                <a:lnTo>
                  <a:pt x="5059364" y="0"/>
                </a:lnTo>
                <a:lnTo>
                  <a:pt x="5059364" y="2252664"/>
                </a:lnTo>
                <a:lnTo>
                  <a:pt x="0" y="225266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648DC-2F20-43A1-B1D1-E9A618BA56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320" y="658814"/>
            <a:ext cx="5059363" cy="5540375"/>
          </a:xfrm>
          <a:custGeom>
            <a:avLst/>
            <a:gdLst>
              <a:gd name="connsiteX0" fmla="*/ 0 w 5059363"/>
              <a:gd name="connsiteY0" fmla="*/ 0 h 5540375"/>
              <a:gd name="connsiteX1" fmla="*/ 5059363 w 5059363"/>
              <a:gd name="connsiteY1" fmla="*/ 0 h 5540375"/>
              <a:gd name="connsiteX2" fmla="*/ 5059363 w 5059363"/>
              <a:gd name="connsiteY2" fmla="*/ 5540375 h 5540375"/>
              <a:gd name="connsiteX3" fmla="*/ 0 w 5059363"/>
              <a:gd name="connsiteY3" fmla="*/ 5540375 h 554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363" h="5540375">
                <a:moveTo>
                  <a:pt x="0" y="0"/>
                </a:moveTo>
                <a:lnTo>
                  <a:pt x="5059363" y="0"/>
                </a:lnTo>
                <a:lnTo>
                  <a:pt x="5059363" y="5540375"/>
                </a:lnTo>
                <a:lnTo>
                  <a:pt x="0" y="554037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2D1A50-2625-4B07-8DEB-910D51FF0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C561-C48B-4BCF-AB77-D51707ACB6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24602" cy="6858000"/>
          </a:xfrm>
          <a:custGeom>
            <a:avLst/>
            <a:gdLst>
              <a:gd name="connsiteX0" fmla="*/ 0 w 6324602"/>
              <a:gd name="connsiteY0" fmla="*/ 0 h 6858000"/>
              <a:gd name="connsiteX1" fmla="*/ 6324602 w 6324602"/>
              <a:gd name="connsiteY1" fmla="*/ 0 h 6858000"/>
              <a:gd name="connsiteX2" fmla="*/ 6324602 w 6324602"/>
              <a:gd name="connsiteY2" fmla="*/ 533400 h 6858000"/>
              <a:gd name="connsiteX3" fmla="*/ 5520282 w 6324602"/>
              <a:gd name="connsiteY3" fmla="*/ 533400 h 6858000"/>
              <a:gd name="connsiteX4" fmla="*/ 5520282 w 6324602"/>
              <a:gd name="connsiteY4" fmla="*/ 6324600 h 6858000"/>
              <a:gd name="connsiteX5" fmla="*/ 6324602 w 6324602"/>
              <a:gd name="connsiteY5" fmla="*/ 6324600 h 6858000"/>
              <a:gd name="connsiteX6" fmla="*/ 6324602 w 6324602"/>
              <a:gd name="connsiteY6" fmla="*/ 6858000 h 6858000"/>
              <a:gd name="connsiteX7" fmla="*/ 0 w 632460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4602" h="6858000">
                <a:moveTo>
                  <a:pt x="0" y="0"/>
                </a:moveTo>
                <a:lnTo>
                  <a:pt x="6324602" y="0"/>
                </a:lnTo>
                <a:lnTo>
                  <a:pt x="6324602" y="533400"/>
                </a:lnTo>
                <a:lnTo>
                  <a:pt x="5520282" y="533400"/>
                </a:lnTo>
                <a:lnTo>
                  <a:pt x="5520282" y="6324600"/>
                </a:lnTo>
                <a:lnTo>
                  <a:pt x="6324602" y="6324600"/>
                </a:lnTo>
                <a:lnTo>
                  <a:pt x="63246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A8B8AA-CF60-49A8-AD70-24CADA1D0924}"/>
              </a:ext>
            </a:extLst>
          </p:cNvPr>
          <p:cNvSpPr/>
          <p:nvPr userDrawn="1"/>
        </p:nvSpPr>
        <p:spPr>
          <a:xfrm flipH="1">
            <a:off x="165100" y="148772"/>
            <a:ext cx="11861800" cy="6560458"/>
          </a:xfrm>
          <a:prstGeom prst="roundRect">
            <a:avLst>
              <a:gd name="adj" fmla="val 2655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71500" dist="304800" dir="5400000" sx="88000" sy="88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4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F2159F8-FE0F-451D-A38A-649801CC9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7093" y="1711454"/>
            <a:ext cx="3628024" cy="3435092"/>
          </a:xfrm>
          <a:prstGeom prst="roundRect">
            <a:avLst>
              <a:gd name="adj" fmla="val 5206"/>
            </a:avLst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DA25B7-2BFF-4D2B-ABC4-C2B4F4D32C23}"/>
              </a:ext>
            </a:extLst>
          </p:cNvPr>
          <p:cNvSpPr/>
          <p:nvPr/>
        </p:nvSpPr>
        <p:spPr>
          <a:xfrm>
            <a:off x="6021658" y="596899"/>
            <a:ext cx="6394931" cy="6477669"/>
          </a:xfrm>
          <a:prstGeom prst="roundRect">
            <a:avLst>
              <a:gd name="adj" fmla="val 3348"/>
            </a:avLst>
          </a:prstGeom>
          <a:solidFill>
            <a:srgbClr val="091BAE"/>
          </a:solidFill>
          <a:ln>
            <a:noFill/>
          </a:ln>
          <a:effectLst>
            <a:outerShdw blurRad="317500" dist="1397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8D358B-1773-43DB-B615-7A9A817535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8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F10E4F-B2A4-4101-ADD0-A7910FC6C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17898"/>
          </a:xfrm>
          <a:custGeom>
            <a:avLst/>
            <a:gdLst>
              <a:gd name="connsiteX0" fmla="*/ 0 w 12192000"/>
              <a:gd name="connsiteY0" fmla="*/ 0 h 4588376"/>
              <a:gd name="connsiteX1" fmla="*/ 12192000 w 12192000"/>
              <a:gd name="connsiteY1" fmla="*/ 0 h 4588376"/>
              <a:gd name="connsiteX2" fmla="*/ 12192000 w 12192000"/>
              <a:gd name="connsiteY2" fmla="*/ 4588376 h 4588376"/>
              <a:gd name="connsiteX3" fmla="*/ 0 w 12192000"/>
              <a:gd name="connsiteY3" fmla="*/ 4588376 h 45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588376">
                <a:moveTo>
                  <a:pt x="0" y="0"/>
                </a:moveTo>
                <a:lnTo>
                  <a:pt x="12192000" y="0"/>
                </a:lnTo>
                <a:lnTo>
                  <a:pt x="12192000" y="4588376"/>
                </a:lnTo>
                <a:lnTo>
                  <a:pt x="0" y="458837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1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84311D-5864-4FC6-8FAD-E52582055FC5}"/>
              </a:ext>
            </a:extLst>
          </p:cNvPr>
          <p:cNvSpPr/>
          <p:nvPr userDrawn="1"/>
        </p:nvSpPr>
        <p:spPr>
          <a:xfrm>
            <a:off x="5936377" y="576609"/>
            <a:ext cx="5511319" cy="5704783"/>
          </a:xfrm>
          <a:custGeom>
            <a:avLst/>
            <a:gdLst>
              <a:gd name="connsiteX0" fmla="*/ 2241940 w 5511319"/>
              <a:gd name="connsiteY0" fmla="*/ 2528197 h 5704783"/>
              <a:gd name="connsiteX1" fmla="*/ 2294044 w 5511319"/>
              <a:gd name="connsiteY1" fmla="*/ 2585526 h 5704783"/>
              <a:gd name="connsiteX2" fmla="*/ 2589728 w 5511319"/>
              <a:gd name="connsiteY2" fmla="*/ 3409180 h 5704783"/>
              <a:gd name="connsiteX3" fmla="*/ 2586322 w 5511319"/>
              <a:gd name="connsiteY3" fmla="*/ 3476641 h 5704783"/>
              <a:gd name="connsiteX4" fmla="*/ 2646851 w 5511319"/>
              <a:gd name="connsiteY4" fmla="*/ 3360164 h 5704783"/>
              <a:gd name="connsiteX5" fmla="*/ 3231358 w 5511319"/>
              <a:gd name="connsiteY5" fmla="*/ 2803138 h 5704783"/>
              <a:gd name="connsiteX6" fmla="*/ 3297591 w 5511319"/>
              <a:gd name="connsiteY6" fmla="*/ 2771232 h 5704783"/>
              <a:gd name="connsiteX7" fmla="*/ 3200984 w 5511319"/>
              <a:gd name="connsiteY7" fmla="*/ 2785976 h 5704783"/>
              <a:gd name="connsiteX8" fmla="*/ 3058190 w 5511319"/>
              <a:gd name="connsiteY8" fmla="*/ 2793186 h 5704783"/>
              <a:gd name="connsiteX9" fmla="*/ 2277341 w 5511319"/>
              <a:gd name="connsiteY9" fmla="*/ 2554670 h 5704783"/>
              <a:gd name="connsiteX10" fmla="*/ 3058190 w 5511319"/>
              <a:gd name="connsiteY10" fmla="*/ 0 h 5704783"/>
              <a:gd name="connsiteX11" fmla="*/ 4454783 w 5511319"/>
              <a:gd name="connsiteY11" fmla="*/ 1396593 h 5704783"/>
              <a:gd name="connsiteX12" fmla="*/ 3723889 w 5511319"/>
              <a:gd name="connsiteY12" fmla="*/ 2624625 h 5704783"/>
              <a:gd name="connsiteX13" fmla="*/ 3683809 w 5511319"/>
              <a:gd name="connsiteY13" fmla="*/ 2643933 h 5704783"/>
              <a:gd name="connsiteX14" fmla="*/ 3809455 w 5511319"/>
              <a:gd name="connsiteY14" fmla="*/ 2624757 h 5704783"/>
              <a:gd name="connsiteX15" fmla="*/ 3967320 w 5511319"/>
              <a:gd name="connsiteY15" fmla="*/ 2616785 h 5704783"/>
              <a:gd name="connsiteX16" fmla="*/ 5511319 w 5511319"/>
              <a:gd name="connsiteY16" fmla="*/ 4160784 h 5704783"/>
              <a:gd name="connsiteX17" fmla="*/ 3967320 w 5511319"/>
              <a:gd name="connsiteY17" fmla="*/ 5704783 h 5704783"/>
              <a:gd name="connsiteX18" fmla="*/ 2423321 w 5511319"/>
              <a:gd name="connsiteY18" fmla="*/ 4160784 h 5704783"/>
              <a:gd name="connsiteX19" fmla="*/ 2427108 w 5511319"/>
              <a:gd name="connsiteY19" fmla="*/ 4051799 h 5704783"/>
              <a:gd name="connsiteX20" fmla="*/ 2429002 w 5511319"/>
              <a:gd name="connsiteY20" fmla="*/ 4033703 h 5704783"/>
              <a:gd name="connsiteX21" fmla="*/ 2368585 w 5511319"/>
              <a:gd name="connsiteY21" fmla="*/ 4133151 h 5704783"/>
              <a:gd name="connsiteX22" fmla="*/ 1294864 w 5511319"/>
              <a:gd name="connsiteY22" fmla="*/ 4704044 h 5704783"/>
              <a:gd name="connsiteX23" fmla="*/ 0 w 5511319"/>
              <a:gd name="connsiteY23" fmla="*/ 3409180 h 5704783"/>
              <a:gd name="connsiteX24" fmla="*/ 1294864 w 5511319"/>
              <a:gd name="connsiteY24" fmla="*/ 2114316 h 5704783"/>
              <a:gd name="connsiteX25" fmla="*/ 2018835 w 5511319"/>
              <a:gd name="connsiteY25" fmla="*/ 2335458 h 5704783"/>
              <a:gd name="connsiteX26" fmla="*/ 2042482 w 5511319"/>
              <a:gd name="connsiteY26" fmla="*/ 2353141 h 5704783"/>
              <a:gd name="connsiteX27" fmla="*/ 1980511 w 5511319"/>
              <a:gd name="connsiteY27" fmla="*/ 2284956 h 5704783"/>
              <a:gd name="connsiteX28" fmla="*/ 1661597 w 5511319"/>
              <a:gd name="connsiteY28" fmla="*/ 1396593 h 5704783"/>
              <a:gd name="connsiteX29" fmla="*/ 3058190 w 5511319"/>
              <a:gd name="connsiteY29" fmla="*/ 0 h 57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11319" h="5704783">
                <a:moveTo>
                  <a:pt x="2241940" y="2528197"/>
                </a:moveTo>
                <a:lnTo>
                  <a:pt x="2294044" y="2585526"/>
                </a:lnTo>
                <a:cubicBezTo>
                  <a:pt x="2478764" y="2809355"/>
                  <a:pt x="2589728" y="3096309"/>
                  <a:pt x="2589728" y="3409180"/>
                </a:cubicBezTo>
                <a:lnTo>
                  <a:pt x="2586322" y="3476641"/>
                </a:lnTo>
                <a:lnTo>
                  <a:pt x="2646851" y="3360164"/>
                </a:lnTo>
                <a:cubicBezTo>
                  <a:pt x="2788697" y="3126717"/>
                  <a:pt x="2990707" y="2933867"/>
                  <a:pt x="3231358" y="2803138"/>
                </a:cubicBezTo>
                <a:lnTo>
                  <a:pt x="3297591" y="2771232"/>
                </a:lnTo>
                <a:lnTo>
                  <a:pt x="3200984" y="2785976"/>
                </a:lnTo>
                <a:cubicBezTo>
                  <a:pt x="3154034" y="2790744"/>
                  <a:pt x="3106397" y="2793186"/>
                  <a:pt x="3058190" y="2793186"/>
                </a:cubicBezTo>
                <a:cubicBezTo>
                  <a:pt x="2768946" y="2793186"/>
                  <a:pt x="2500239" y="2705257"/>
                  <a:pt x="2277341" y="2554670"/>
                </a:cubicBezTo>
                <a:close/>
                <a:moveTo>
                  <a:pt x="3058190" y="0"/>
                </a:moveTo>
                <a:cubicBezTo>
                  <a:pt x="3829507" y="0"/>
                  <a:pt x="4454783" y="625276"/>
                  <a:pt x="4454783" y="1396593"/>
                </a:cubicBezTo>
                <a:cubicBezTo>
                  <a:pt x="4454783" y="1926873"/>
                  <a:pt x="4159242" y="2388127"/>
                  <a:pt x="3723889" y="2624625"/>
                </a:cubicBezTo>
                <a:lnTo>
                  <a:pt x="3683809" y="2643933"/>
                </a:lnTo>
                <a:lnTo>
                  <a:pt x="3809455" y="2624757"/>
                </a:lnTo>
                <a:cubicBezTo>
                  <a:pt x="3861360" y="2619485"/>
                  <a:pt x="3914025" y="2616785"/>
                  <a:pt x="3967320" y="2616785"/>
                </a:cubicBezTo>
                <a:cubicBezTo>
                  <a:pt x="4820047" y="2616785"/>
                  <a:pt x="5511319" y="3308057"/>
                  <a:pt x="5511319" y="4160784"/>
                </a:cubicBezTo>
                <a:cubicBezTo>
                  <a:pt x="5511319" y="5013511"/>
                  <a:pt x="4820047" y="5704783"/>
                  <a:pt x="3967320" y="5704783"/>
                </a:cubicBezTo>
                <a:cubicBezTo>
                  <a:pt x="3114593" y="5704783"/>
                  <a:pt x="2423321" y="5013511"/>
                  <a:pt x="2423321" y="4160784"/>
                </a:cubicBezTo>
                <a:cubicBezTo>
                  <a:pt x="2423321" y="4124144"/>
                  <a:pt x="2424598" y="4087801"/>
                  <a:pt x="2427108" y="4051799"/>
                </a:cubicBezTo>
                <a:lnTo>
                  <a:pt x="2429002" y="4033703"/>
                </a:lnTo>
                <a:lnTo>
                  <a:pt x="2368585" y="4133151"/>
                </a:lnTo>
                <a:cubicBezTo>
                  <a:pt x="2135889" y="4477587"/>
                  <a:pt x="1741823" y="4704044"/>
                  <a:pt x="1294864" y="4704044"/>
                </a:cubicBezTo>
                <a:cubicBezTo>
                  <a:pt x="579730" y="4704044"/>
                  <a:pt x="0" y="4124314"/>
                  <a:pt x="0" y="3409180"/>
                </a:cubicBezTo>
                <a:cubicBezTo>
                  <a:pt x="0" y="2694046"/>
                  <a:pt x="579730" y="2114316"/>
                  <a:pt x="1294864" y="2114316"/>
                </a:cubicBezTo>
                <a:cubicBezTo>
                  <a:pt x="1563039" y="2114316"/>
                  <a:pt x="1812173" y="2195840"/>
                  <a:pt x="2018835" y="2335458"/>
                </a:cubicBezTo>
                <a:lnTo>
                  <a:pt x="2042482" y="2353141"/>
                </a:lnTo>
                <a:lnTo>
                  <a:pt x="1980511" y="2284956"/>
                </a:lnTo>
                <a:cubicBezTo>
                  <a:pt x="1781279" y="2043542"/>
                  <a:pt x="1661597" y="1734044"/>
                  <a:pt x="1661597" y="1396593"/>
                </a:cubicBezTo>
                <a:cubicBezTo>
                  <a:pt x="1661597" y="625276"/>
                  <a:pt x="2286873" y="0"/>
                  <a:pt x="3058190" y="0"/>
                </a:cubicBezTo>
                <a:close/>
              </a:path>
            </a:pathLst>
          </a:cu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8935030-7904-48C5-A182-4E02FEB94E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0239" y="3403684"/>
            <a:ext cx="2666916" cy="2666916"/>
          </a:xfrm>
          <a:custGeom>
            <a:avLst/>
            <a:gdLst>
              <a:gd name="connsiteX0" fmla="*/ 1333458 w 2666916"/>
              <a:gd name="connsiteY0" fmla="*/ 0 h 2666916"/>
              <a:gd name="connsiteX1" fmla="*/ 2666916 w 2666916"/>
              <a:gd name="connsiteY1" fmla="*/ 1333458 h 2666916"/>
              <a:gd name="connsiteX2" fmla="*/ 1333458 w 2666916"/>
              <a:gd name="connsiteY2" fmla="*/ 2666916 h 2666916"/>
              <a:gd name="connsiteX3" fmla="*/ 0 w 2666916"/>
              <a:gd name="connsiteY3" fmla="*/ 1333458 h 2666916"/>
              <a:gd name="connsiteX4" fmla="*/ 1333458 w 2666916"/>
              <a:gd name="connsiteY4" fmla="*/ 0 h 26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6916" h="2666916">
                <a:moveTo>
                  <a:pt x="1333458" y="0"/>
                </a:moveTo>
                <a:cubicBezTo>
                  <a:pt x="2069907" y="0"/>
                  <a:pt x="2666916" y="597009"/>
                  <a:pt x="2666916" y="1333458"/>
                </a:cubicBezTo>
                <a:cubicBezTo>
                  <a:pt x="2666916" y="2069907"/>
                  <a:pt x="2069907" y="2666916"/>
                  <a:pt x="1333458" y="2666916"/>
                </a:cubicBezTo>
                <a:cubicBezTo>
                  <a:pt x="597009" y="2666916"/>
                  <a:pt x="0" y="2069907"/>
                  <a:pt x="0" y="1333458"/>
                </a:cubicBezTo>
                <a:cubicBezTo>
                  <a:pt x="0" y="597009"/>
                  <a:pt x="597009" y="0"/>
                  <a:pt x="133345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4F9C3B-8146-4B1B-8642-C1583A97BC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841395"/>
            <a:ext cx="2270482" cy="2270482"/>
          </a:xfrm>
          <a:custGeom>
            <a:avLst/>
            <a:gdLst>
              <a:gd name="connsiteX0" fmla="*/ 1135241 w 2270482"/>
              <a:gd name="connsiteY0" fmla="*/ 0 h 2270482"/>
              <a:gd name="connsiteX1" fmla="*/ 2270482 w 2270482"/>
              <a:gd name="connsiteY1" fmla="*/ 1135241 h 2270482"/>
              <a:gd name="connsiteX2" fmla="*/ 1135241 w 2270482"/>
              <a:gd name="connsiteY2" fmla="*/ 2270482 h 2270482"/>
              <a:gd name="connsiteX3" fmla="*/ 0 w 2270482"/>
              <a:gd name="connsiteY3" fmla="*/ 1135241 h 2270482"/>
              <a:gd name="connsiteX4" fmla="*/ 1135241 w 2270482"/>
              <a:gd name="connsiteY4" fmla="*/ 0 h 227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482" h="2270482">
                <a:moveTo>
                  <a:pt x="1135241" y="0"/>
                </a:moveTo>
                <a:cubicBezTo>
                  <a:pt x="1762217" y="0"/>
                  <a:pt x="2270482" y="508265"/>
                  <a:pt x="2270482" y="1135241"/>
                </a:cubicBezTo>
                <a:cubicBezTo>
                  <a:pt x="2270482" y="1762217"/>
                  <a:pt x="1762217" y="2270482"/>
                  <a:pt x="1135241" y="2270482"/>
                </a:cubicBezTo>
                <a:cubicBezTo>
                  <a:pt x="508265" y="2270482"/>
                  <a:pt x="0" y="1762217"/>
                  <a:pt x="0" y="1135241"/>
                </a:cubicBezTo>
                <a:cubicBezTo>
                  <a:pt x="0" y="508265"/>
                  <a:pt x="508265" y="0"/>
                  <a:pt x="113524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1CC2D6-4642-4E5E-A754-D76DAF27F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0703" y="742950"/>
            <a:ext cx="2440384" cy="2440384"/>
          </a:xfrm>
          <a:custGeom>
            <a:avLst/>
            <a:gdLst>
              <a:gd name="connsiteX0" fmla="*/ 1220192 w 2440384"/>
              <a:gd name="connsiteY0" fmla="*/ 0 h 2440384"/>
              <a:gd name="connsiteX1" fmla="*/ 2440384 w 2440384"/>
              <a:gd name="connsiteY1" fmla="*/ 1220192 h 2440384"/>
              <a:gd name="connsiteX2" fmla="*/ 1220192 w 2440384"/>
              <a:gd name="connsiteY2" fmla="*/ 2440384 h 2440384"/>
              <a:gd name="connsiteX3" fmla="*/ 0 w 2440384"/>
              <a:gd name="connsiteY3" fmla="*/ 1220192 h 2440384"/>
              <a:gd name="connsiteX4" fmla="*/ 1220192 w 2440384"/>
              <a:gd name="connsiteY4" fmla="*/ 0 h 24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384" h="2440384">
                <a:moveTo>
                  <a:pt x="1220192" y="0"/>
                </a:moveTo>
                <a:cubicBezTo>
                  <a:pt x="1894085" y="0"/>
                  <a:pt x="2440384" y="546299"/>
                  <a:pt x="2440384" y="1220192"/>
                </a:cubicBezTo>
                <a:cubicBezTo>
                  <a:pt x="2440384" y="1894085"/>
                  <a:pt x="1894085" y="2440384"/>
                  <a:pt x="1220192" y="2440384"/>
                </a:cubicBezTo>
                <a:cubicBezTo>
                  <a:pt x="546299" y="2440384"/>
                  <a:pt x="0" y="1894085"/>
                  <a:pt x="0" y="1220192"/>
                </a:cubicBezTo>
                <a:cubicBezTo>
                  <a:pt x="0" y="546299"/>
                  <a:pt x="546299" y="0"/>
                  <a:pt x="122019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2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9AE3364-9D5D-4E6D-AE6A-066AE3BB5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9810" y="3460759"/>
            <a:ext cx="2204289" cy="2033193"/>
          </a:xfrm>
          <a:custGeom>
            <a:avLst/>
            <a:gdLst>
              <a:gd name="connsiteX0" fmla="*/ 0 w 2204289"/>
              <a:gd name="connsiteY0" fmla="*/ 0 h 2033193"/>
              <a:gd name="connsiteX1" fmla="*/ 2204289 w 2204289"/>
              <a:gd name="connsiteY1" fmla="*/ 0 h 2033193"/>
              <a:gd name="connsiteX2" fmla="*/ 2204289 w 2204289"/>
              <a:gd name="connsiteY2" fmla="*/ 2033193 h 2033193"/>
              <a:gd name="connsiteX3" fmla="*/ 0 w 2204289"/>
              <a:gd name="connsiteY3" fmla="*/ 2033193 h 20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4289" h="2033193">
                <a:moveTo>
                  <a:pt x="0" y="0"/>
                </a:moveTo>
                <a:lnTo>
                  <a:pt x="2204289" y="0"/>
                </a:lnTo>
                <a:lnTo>
                  <a:pt x="2204289" y="2033193"/>
                </a:lnTo>
                <a:lnTo>
                  <a:pt x="0" y="20331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3C9052-BB9A-4430-95C2-860ECA617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923" y="1110139"/>
            <a:ext cx="2204289" cy="2033193"/>
          </a:xfrm>
          <a:custGeom>
            <a:avLst/>
            <a:gdLst>
              <a:gd name="connsiteX0" fmla="*/ 0 w 2204289"/>
              <a:gd name="connsiteY0" fmla="*/ 0 h 2033193"/>
              <a:gd name="connsiteX1" fmla="*/ 2204289 w 2204289"/>
              <a:gd name="connsiteY1" fmla="*/ 0 h 2033193"/>
              <a:gd name="connsiteX2" fmla="*/ 2204289 w 2204289"/>
              <a:gd name="connsiteY2" fmla="*/ 2033193 h 2033193"/>
              <a:gd name="connsiteX3" fmla="*/ 0 w 2204289"/>
              <a:gd name="connsiteY3" fmla="*/ 2033193 h 20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4289" h="2033193">
                <a:moveTo>
                  <a:pt x="0" y="0"/>
                </a:moveTo>
                <a:lnTo>
                  <a:pt x="2204289" y="0"/>
                </a:lnTo>
                <a:lnTo>
                  <a:pt x="2204289" y="2033193"/>
                </a:lnTo>
                <a:lnTo>
                  <a:pt x="0" y="20331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540F1A-E4B7-484E-B4B7-5A87A03E47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9810" y="1110139"/>
            <a:ext cx="2204289" cy="2033193"/>
          </a:xfrm>
          <a:custGeom>
            <a:avLst/>
            <a:gdLst>
              <a:gd name="connsiteX0" fmla="*/ 0 w 2204289"/>
              <a:gd name="connsiteY0" fmla="*/ 0 h 2033193"/>
              <a:gd name="connsiteX1" fmla="*/ 2204289 w 2204289"/>
              <a:gd name="connsiteY1" fmla="*/ 0 h 2033193"/>
              <a:gd name="connsiteX2" fmla="*/ 2204289 w 2204289"/>
              <a:gd name="connsiteY2" fmla="*/ 2033193 h 2033193"/>
              <a:gd name="connsiteX3" fmla="*/ 0 w 2204289"/>
              <a:gd name="connsiteY3" fmla="*/ 2033193 h 20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4289" h="2033193">
                <a:moveTo>
                  <a:pt x="0" y="0"/>
                </a:moveTo>
                <a:lnTo>
                  <a:pt x="2204289" y="0"/>
                </a:lnTo>
                <a:lnTo>
                  <a:pt x="2204289" y="2033193"/>
                </a:lnTo>
                <a:lnTo>
                  <a:pt x="0" y="20331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C72934-5E13-435A-80D5-1D0704816B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5923" y="3460759"/>
            <a:ext cx="2204289" cy="2033193"/>
          </a:xfrm>
          <a:custGeom>
            <a:avLst/>
            <a:gdLst>
              <a:gd name="connsiteX0" fmla="*/ 0 w 2204289"/>
              <a:gd name="connsiteY0" fmla="*/ 0 h 2033193"/>
              <a:gd name="connsiteX1" fmla="*/ 2204289 w 2204289"/>
              <a:gd name="connsiteY1" fmla="*/ 0 h 2033193"/>
              <a:gd name="connsiteX2" fmla="*/ 2204289 w 2204289"/>
              <a:gd name="connsiteY2" fmla="*/ 2033193 h 2033193"/>
              <a:gd name="connsiteX3" fmla="*/ 0 w 2204289"/>
              <a:gd name="connsiteY3" fmla="*/ 2033193 h 20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4289" h="2033193">
                <a:moveTo>
                  <a:pt x="0" y="0"/>
                </a:moveTo>
                <a:lnTo>
                  <a:pt x="2204289" y="0"/>
                </a:lnTo>
                <a:lnTo>
                  <a:pt x="2204289" y="2033193"/>
                </a:lnTo>
                <a:lnTo>
                  <a:pt x="0" y="20331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1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D0F9DB-AEE7-49E8-B5E6-BDF606D682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4023" y="0"/>
            <a:ext cx="4117977" cy="6858000"/>
          </a:xfrm>
          <a:custGeom>
            <a:avLst/>
            <a:gdLst>
              <a:gd name="connsiteX0" fmla="*/ 0 w 4117977"/>
              <a:gd name="connsiteY0" fmla="*/ 0 h 6858000"/>
              <a:gd name="connsiteX1" fmla="*/ 4117977 w 4117977"/>
              <a:gd name="connsiteY1" fmla="*/ 0 h 6858000"/>
              <a:gd name="connsiteX2" fmla="*/ 4117977 w 4117977"/>
              <a:gd name="connsiteY2" fmla="*/ 6858000 h 6858000"/>
              <a:gd name="connsiteX3" fmla="*/ 0 w 411797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77" h="6858000">
                <a:moveTo>
                  <a:pt x="0" y="0"/>
                </a:moveTo>
                <a:lnTo>
                  <a:pt x="4117977" y="0"/>
                </a:lnTo>
                <a:lnTo>
                  <a:pt x="411797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F64A58-7B38-4A66-AD3E-5BE12C0D4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401" y="785294"/>
            <a:ext cx="6451601" cy="1711536"/>
          </a:xfrm>
          <a:custGeom>
            <a:avLst/>
            <a:gdLst>
              <a:gd name="connsiteX0" fmla="*/ 0 w 6451601"/>
              <a:gd name="connsiteY0" fmla="*/ 0 h 1711536"/>
              <a:gd name="connsiteX1" fmla="*/ 6451601 w 6451601"/>
              <a:gd name="connsiteY1" fmla="*/ 0 h 1711536"/>
              <a:gd name="connsiteX2" fmla="*/ 6451601 w 6451601"/>
              <a:gd name="connsiteY2" fmla="*/ 1711536 h 1711536"/>
              <a:gd name="connsiteX3" fmla="*/ 0 w 6451601"/>
              <a:gd name="connsiteY3" fmla="*/ 1711536 h 17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1601" h="1711536">
                <a:moveTo>
                  <a:pt x="0" y="0"/>
                </a:moveTo>
                <a:lnTo>
                  <a:pt x="6451601" y="0"/>
                </a:lnTo>
                <a:lnTo>
                  <a:pt x="6451601" y="1711536"/>
                </a:lnTo>
                <a:lnTo>
                  <a:pt x="0" y="171153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4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D84B221-8FAE-42AE-B078-40A78E129F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841" y="2475596"/>
            <a:ext cx="5527675" cy="1906808"/>
          </a:xfrm>
          <a:custGeom>
            <a:avLst/>
            <a:gdLst>
              <a:gd name="connsiteX0" fmla="*/ 0 w 5527675"/>
              <a:gd name="connsiteY0" fmla="*/ 0 h 1906808"/>
              <a:gd name="connsiteX1" fmla="*/ 5527675 w 5527675"/>
              <a:gd name="connsiteY1" fmla="*/ 0 h 1906808"/>
              <a:gd name="connsiteX2" fmla="*/ 5527675 w 5527675"/>
              <a:gd name="connsiteY2" fmla="*/ 1906808 h 1906808"/>
              <a:gd name="connsiteX3" fmla="*/ 0 w 5527675"/>
              <a:gd name="connsiteY3" fmla="*/ 1906808 h 19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7675" h="1906808">
                <a:moveTo>
                  <a:pt x="0" y="0"/>
                </a:moveTo>
                <a:lnTo>
                  <a:pt x="5527675" y="0"/>
                </a:lnTo>
                <a:lnTo>
                  <a:pt x="5527675" y="1906808"/>
                </a:lnTo>
                <a:lnTo>
                  <a:pt x="0" y="19068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3CD2FE-9E86-49C3-BD95-556AB4437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841" y="4532092"/>
            <a:ext cx="5527675" cy="1906808"/>
          </a:xfrm>
          <a:custGeom>
            <a:avLst/>
            <a:gdLst>
              <a:gd name="connsiteX0" fmla="*/ 0 w 5527675"/>
              <a:gd name="connsiteY0" fmla="*/ 0 h 1906808"/>
              <a:gd name="connsiteX1" fmla="*/ 5527675 w 5527675"/>
              <a:gd name="connsiteY1" fmla="*/ 0 h 1906808"/>
              <a:gd name="connsiteX2" fmla="*/ 5527675 w 5527675"/>
              <a:gd name="connsiteY2" fmla="*/ 1906808 h 1906808"/>
              <a:gd name="connsiteX3" fmla="*/ 0 w 5527675"/>
              <a:gd name="connsiteY3" fmla="*/ 1906808 h 19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7675" h="1906808">
                <a:moveTo>
                  <a:pt x="0" y="0"/>
                </a:moveTo>
                <a:lnTo>
                  <a:pt x="5527675" y="0"/>
                </a:lnTo>
                <a:lnTo>
                  <a:pt x="5527675" y="1906808"/>
                </a:lnTo>
                <a:lnTo>
                  <a:pt x="0" y="19068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178396-6FE3-45F9-AC73-9B605D494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41" y="419100"/>
            <a:ext cx="5527675" cy="1906808"/>
          </a:xfrm>
          <a:custGeom>
            <a:avLst/>
            <a:gdLst>
              <a:gd name="connsiteX0" fmla="*/ 0 w 5527675"/>
              <a:gd name="connsiteY0" fmla="*/ 0 h 1906808"/>
              <a:gd name="connsiteX1" fmla="*/ 5527675 w 5527675"/>
              <a:gd name="connsiteY1" fmla="*/ 0 h 1906808"/>
              <a:gd name="connsiteX2" fmla="*/ 5527675 w 5527675"/>
              <a:gd name="connsiteY2" fmla="*/ 1906808 h 1906808"/>
              <a:gd name="connsiteX3" fmla="*/ 0 w 5527675"/>
              <a:gd name="connsiteY3" fmla="*/ 1906808 h 190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7675" h="1906808">
                <a:moveTo>
                  <a:pt x="0" y="0"/>
                </a:moveTo>
                <a:lnTo>
                  <a:pt x="5527675" y="0"/>
                </a:lnTo>
                <a:lnTo>
                  <a:pt x="5527675" y="1906808"/>
                </a:lnTo>
                <a:lnTo>
                  <a:pt x="0" y="19068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3D7481-0AB2-43DB-8B56-BAF9C4E5BB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6386" y="1079500"/>
            <a:ext cx="4965700" cy="4616628"/>
          </a:xfrm>
          <a:custGeom>
            <a:avLst/>
            <a:gdLst>
              <a:gd name="connsiteX0" fmla="*/ 0 w 4965700"/>
              <a:gd name="connsiteY0" fmla="*/ 0 h 4616628"/>
              <a:gd name="connsiteX1" fmla="*/ 4965700 w 4965700"/>
              <a:gd name="connsiteY1" fmla="*/ 0 h 4616628"/>
              <a:gd name="connsiteX2" fmla="*/ 4965700 w 4965700"/>
              <a:gd name="connsiteY2" fmla="*/ 4616628 h 4616628"/>
              <a:gd name="connsiteX3" fmla="*/ 0 w 4965700"/>
              <a:gd name="connsiteY3" fmla="*/ 4616628 h 46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700" h="4616628">
                <a:moveTo>
                  <a:pt x="0" y="0"/>
                </a:moveTo>
                <a:lnTo>
                  <a:pt x="4965700" y="0"/>
                </a:lnTo>
                <a:lnTo>
                  <a:pt x="4965700" y="4616628"/>
                </a:lnTo>
                <a:lnTo>
                  <a:pt x="0" y="46166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6870C3-BFAD-445F-8860-6E550EB09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226629" cy="6858000"/>
          </a:xfrm>
          <a:custGeom>
            <a:avLst/>
            <a:gdLst>
              <a:gd name="connsiteX0" fmla="*/ 0 w 6226629"/>
              <a:gd name="connsiteY0" fmla="*/ 0 h 6858000"/>
              <a:gd name="connsiteX1" fmla="*/ 6226629 w 6226629"/>
              <a:gd name="connsiteY1" fmla="*/ 0 h 6858000"/>
              <a:gd name="connsiteX2" fmla="*/ 6226629 w 6226629"/>
              <a:gd name="connsiteY2" fmla="*/ 580571 h 6858000"/>
              <a:gd name="connsiteX3" fmla="*/ 624114 w 6226629"/>
              <a:gd name="connsiteY3" fmla="*/ 580571 h 6858000"/>
              <a:gd name="connsiteX4" fmla="*/ 624114 w 6226629"/>
              <a:gd name="connsiteY4" fmla="*/ 6277429 h 6858000"/>
              <a:gd name="connsiteX5" fmla="*/ 6226629 w 6226629"/>
              <a:gd name="connsiteY5" fmla="*/ 6277429 h 6858000"/>
              <a:gd name="connsiteX6" fmla="*/ 6226629 w 6226629"/>
              <a:gd name="connsiteY6" fmla="*/ 6858000 h 6858000"/>
              <a:gd name="connsiteX7" fmla="*/ 0 w 622662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6629" h="6858000">
                <a:moveTo>
                  <a:pt x="0" y="0"/>
                </a:moveTo>
                <a:lnTo>
                  <a:pt x="6226629" y="0"/>
                </a:lnTo>
                <a:lnTo>
                  <a:pt x="6226629" y="580571"/>
                </a:lnTo>
                <a:lnTo>
                  <a:pt x="624114" y="580571"/>
                </a:lnTo>
                <a:lnTo>
                  <a:pt x="624114" y="6277429"/>
                </a:lnTo>
                <a:lnTo>
                  <a:pt x="6226629" y="6277429"/>
                </a:lnTo>
                <a:lnTo>
                  <a:pt x="622662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0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EEFA60-CB96-4B75-AC99-30C19E67A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79853" y="1265410"/>
            <a:ext cx="1781642" cy="1781642"/>
          </a:xfrm>
          <a:custGeom>
            <a:avLst/>
            <a:gdLst>
              <a:gd name="connsiteX0" fmla="*/ 0 w 1781642"/>
              <a:gd name="connsiteY0" fmla="*/ 0 h 1781642"/>
              <a:gd name="connsiteX1" fmla="*/ 1781642 w 1781642"/>
              <a:gd name="connsiteY1" fmla="*/ 0 h 1781642"/>
              <a:gd name="connsiteX2" fmla="*/ 1781642 w 1781642"/>
              <a:gd name="connsiteY2" fmla="*/ 1781642 h 1781642"/>
              <a:gd name="connsiteX3" fmla="*/ 0 w 1781642"/>
              <a:gd name="connsiteY3" fmla="*/ 1781642 h 1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642" h="1781642">
                <a:moveTo>
                  <a:pt x="0" y="0"/>
                </a:moveTo>
                <a:lnTo>
                  <a:pt x="1781642" y="0"/>
                </a:lnTo>
                <a:lnTo>
                  <a:pt x="1781642" y="1781642"/>
                </a:lnTo>
                <a:lnTo>
                  <a:pt x="0" y="17816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901E18-A306-4388-9C74-B9D4F4696D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63317" y="1265410"/>
            <a:ext cx="1781642" cy="1781642"/>
          </a:xfrm>
          <a:custGeom>
            <a:avLst/>
            <a:gdLst>
              <a:gd name="connsiteX0" fmla="*/ 0 w 1781642"/>
              <a:gd name="connsiteY0" fmla="*/ 0 h 1781642"/>
              <a:gd name="connsiteX1" fmla="*/ 1781642 w 1781642"/>
              <a:gd name="connsiteY1" fmla="*/ 0 h 1781642"/>
              <a:gd name="connsiteX2" fmla="*/ 1781642 w 1781642"/>
              <a:gd name="connsiteY2" fmla="*/ 1781642 h 1781642"/>
              <a:gd name="connsiteX3" fmla="*/ 0 w 1781642"/>
              <a:gd name="connsiteY3" fmla="*/ 1781642 h 1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642" h="1781642">
                <a:moveTo>
                  <a:pt x="0" y="0"/>
                </a:moveTo>
                <a:lnTo>
                  <a:pt x="1781642" y="0"/>
                </a:lnTo>
                <a:lnTo>
                  <a:pt x="1781642" y="1781642"/>
                </a:lnTo>
                <a:lnTo>
                  <a:pt x="0" y="17816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04010-21AF-4A03-AE7E-992A57593E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46781" y="1265410"/>
            <a:ext cx="1781642" cy="1781642"/>
          </a:xfrm>
          <a:custGeom>
            <a:avLst/>
            <a:gdLst>
              <a:gd name="connsiteX0" fmla="*/ 0 w 1781642"/>
              <a:gd name="connsiteY0" fmla="*/ 0 h 1781642"/>
              <a:gd name="connsiteX1" fmla="*/ 1781642 w 1781642"/>
              <a:gd name="connsiteY1" fmla="*/ 0 h 1781642"/>
              <a:gd name="connsiteX2" fmla="*/ 1781642 w 1781642"/>
              <a:gd name="connsiteY2" fmla="*/ 1781642 h 1781642"/>
              <a:gd name="connsiteX3" fmla="*/ 0 w 1781642"/>
              <a:gd name="connsiteY3" fmla="*/ 1781642 h 1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642" h="1781642">
                <a:moveTo>
                  <a:pt x="0" y="0"/>
                </a:moveTo>
                <a:lnTo>
                  <a:pt x="1781642" y="0"/>
                </a:lnTo>
                <a:lnTo>
                  <a:pt x="1781642" y="1781642"/>
                </a:lnTo>
                <a:lnTo>
                  <a:pt x="0" y="17816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6876D2F-4681-4944-A009-32C40DD7C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0247" y="1265410"/>
            <a:ext cx="1781642" cy="1781642"/>
          </a:xfrm>
          <a:custGeom>
            <a:avLst/>
            <a:gdLst>
              <a:gd name="connsiteX0" fmla="*/ 0 w 1781642"/>
              <a:gd name="connsiteY0" fmla="*/ 0 h 1781642"/>
              <a:gd name="connsiteX1" fmla="*/ 1781642 w 1781642"/>
              <a:gd name="connsiteY1" fmla="*/ 0 h 1781642"/>
              <a:gd name="connsiteX2" fmla="*/ 1781642 w 1781642"/>
              <a:gd name="connsiteY2" fmla="*/ 1781642 h 1781642"/>
              <a:gd name="connsiteX3" fmla="*/ 0 w 1781642"/>
              <a:gd name="connsiteY3" fmla="*/ 1781642 h 1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642" h="1781642">
                <a:moveTo>
                  <a:pt x="0" y="0"/>
                </a:moveTo>
                <a:lnTo>
                  <a:pt x="1781642" y="0"/>
                </a:lnTo>
                <a:lnTo>
                  <a:pt x="1781642" y="1781642"/>
                </a:lnTo>
                <a:lnTo>
                  <a:pt x="0" y="17816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7410D1-C557-4A3C-AF7E-CD8661263B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6389" y="1265410"/>
            <a:ext cx="1781642" cy="1781642"/>
          </a:xfrm>
          <a:custGeom>
            <a:avLst/>
            <a:gdLst>
              <a:gd name="connsiteX0" fmla="*/ 0 w 1781642"/>
              <a:gd name="connsiteY0" fmla="*/ 0 h 1781642"/>
              <a:gd name="connsiteX1" fmla="*/ 1781642 w 1781642"/>
              <a:gd name="connsiteY1" fmla="*/ 0 h 1781642"/>
              <a:gd name="connsiteX2" fmla="*/ 1781642 w 1781642"/>
              <a:gd name="connsiteY2" fmla="*/ 1781642 h 1781642"/>
              <a:gd name="connsiteX3" fmla="*/ 0 w 1781642"/>
              <a:gd name="connsiteY3" fmla="*/ 1781642 h 1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642" h="1781642">
                <a:moveTo>
                  <a:pt x="0" y="0"/>
                </a:moveTo>
                <a:lnTo>
                  <a:pt x="1781642" y="0"/>
                </a:lnTo>
                <a:lnTo>
                  <a:pt x="1781642" y="1781642"/>
                </a:lnTo>
                <a:lnTo>
                  <a:pt x="0" y="17816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8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2560B69-2B33-48AF-8763-A7C98F1739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05179" y="947738"/>
            <a:ext cx="2474853" cy="4933950"/>
          </a:xfrm>
          <a:custGeom>
            <a:avLst/>
            <a:gdLst>
              <a:gd name="connsiteX0" fmla="*/ 237215 w 2474853"/>
              <a:gd name="connsiteY0" fmla="*/ 0 h 4933950"/>
              <a:gd name="connsiteX1" fmla="*/ 2237638 w 2474853"/>
              <a:gd name="connsiteY1" fmla="*/ 0 h 4933950"/>
              <a:gd name="connsiteX2" fmla="*/ 2474853 w 2474853"/>
              <a:gd name="connsiteY2" fmla="*/ 237215 h 4933950"/>
              <a:gd name="connsiteX3" fmla="*/ 2474853 w 2474853"/>
              <a:gd name="connsiteY3" fmla="*/ 4696735 h 4933950"/>
              <a:gd name="connsiteX4" fmla="*/ 2237638 w 2474853"/>
              <a:gd name="connsiteY4" fmla="*/ 4933950 h 4933950"/>
              <a:gd name="connsiteX5" fmla="*/ 237215 w 2474853"/>
              <a:gd name="connsiteY5" fmla="*/ 4933950 h 4933950"/>
              <a:gd name="connsiteX6" fmla="*/ 0 w 2474853"/>
              <a:gd name="connsiteY6" fmla="*/ 4696735 h 4933950"/>
              <a:gd name="connsiteX7" fmla="*/ 0 w 2474853"/>
              <a:gd name="connsiteY7" fmla="*/ 237215 h 4933950"/>
              <a:gd name="connsiteX8" fmla="*/ 237215 w 2474853"/>
              <a:gd name="connsiteY8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4853" h="4933950">
                <a:moveTo>
                  <a:pt x="237215" y="0"/>
                </a:moveTo>
                <a:lnTo>
                  <a:pt x="2237638" y="0"/>
                </a:lnTo>
                <a:cubicBezTo>
                  <a:pt x="2368648" y="0"/>
                  <a:pt x="2474853" y="106205"/>
                  <a:pt x="2474853" y="237215"/>
                </a:cubicBezTo>
                <a:lnTo>
                  <a:pt x="2474853" y="4696735"/>
                </a:lnTo>
                <a:cubicBezTo>
                  <a:pt x="2474853" y="4827745"/>
                  <a:pt x="2368648" y="4933950"/>
                  <a:pt x="2237638" y="4933950"/>
                </a:cubicBezTo>
                <a:lnTo>
                  <a:pt x="237215" y="4933950"/>
                </a:lnTo>
                <a:cubicBezTo>
                  <a:pt x="106205" y="4933950"/>
                  <a:pt x="0" y="4827745"/>
                  <a:pt x="0" y="4696735"/>
                </a:cubicBezTo>
                <a:lnTo>
                  <a:pt x="0" y="237215"/>
                </a:lnTo>
                <a:cubicBezTo>
                  <a:pt x="0" y="106205"/>
                  <a:pt x="106205" y="0"/>
                  <a:pt x="23721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76F46E8-F7D8-4BDF-B2D1-C8228069D2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1551" y="947738"/>
            <a:ext cx="2474853" cy="4933950"/>
          </a:xfrm>
          <a:custGeom>
            <a:avLst/>
            <a:gdLst>
              <a:gd name="connsiteX0" fmla="*/ 237215 w 2474853"/>
              <a:gd name="connsiteY0" fmla="*/ 0 h 4933950"/>
              <a:gd name="connsiteX1" fmla="*/ 2237638 w 2474853"/>
              <a:gd name="connsiteY1" fmla="*/ 0 h 4933950"/>
              <a:gd name="connsiteX2" fmla="*/ 2474853 w 2474853"/>
              <a:gd name="connsiteY2" fmla="*/ 237215 h 4933950"/>
              <a:gd name="connsiteX3" fmla="*/ 2474853 w 2474853"/>
              <a:gd name="connsiteY3" fmla="*/ 4696735 h 4933950"/>
              <a:gd name="connsiteX4" fmla="*/ 2237638 w 2474853"/>
              <a:gd name="connsiteY4" fmla="*/ 4933950 h 4933950"/>
              <a:gd name="connsiteX5" fmla="*/ 237215 w 2474853"/>
              <a:gd name="connsiteY5" fmla="*/ 4933950 h 4933950"/>
              <a:gd name="connsiteX6" fmla="*/ 0 w 2474853"/>
              <a:gd name="connsiteY6" fmla="*/ 4696735 h 4933950"/>
              <a:gd name="connsiteX7" fmla="*/ 0 w 2474853"/>
              <a:gd name="connsiteY7" fmla="*/ 237215 h 4933950"/>
              <a:gd name="connsiteX8" fmla="*/ 237215 w 2474853"/>
              <a:gd name="connsiteY8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4853" h="4933950">
                <a:moveTo>
                  <a:pt x="237215" y="0"/>
                </a:moveTo>
                <a:lnTo>
                  <a:pt x="2237638" y="0"/>
                </a:lnTo>
                <a:cubicBezTo>
                  <a:pt x="2368648" y="0"/>
                  <a:pt x="2474853" y="106205"/>
                  <a:pt x="2474853" y="237215"/>
                </a:cubicBezTo>
                <a:lnTo>
                  <a:pt x="2474853" y="4696735"/>
                </a:lnTo>
                <a:cubicBezTo>
                  <a:pt x="2474853" y="4827745"/>
                  <a:pt x="2368648" y="4933950"/>
                  <a:pt x="2237638" y="4933950"/>
                </a:cubicBezTo>
                <a:lnTo>
                  <a:pt x="237215" y="4933950"/>
                </a:lnTo>
                <a:cubicBezTo>
                  <a:pt x="106205" y="4933950"/>
                  <a:pt x="0" y="4827745"/>
                  <a:pt x="0" y="4696735"/>
                </a:cubicBezTo>
                <a:lnTo>
                  <a:pt x="0" y="237215"/>
                </a:lnTo>
                <a:cubicBezTo>
                  <a:pt x="0" y="106205"/>
                  <a:pt x="106205" y="0"/>
                  <a:pt x="23721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014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A07235-ADB2-4896-9625-5760F74DE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9850" y="1441450"/>
            <a:ext cx="5618803" cy="3689347"/>
          </a:xfrm>
          <a:custGeom>
            <a:avLst/>
            <a:gdLst>
              <a:gd name="connsiteX0" fmla="*/ 0 w 5618803"/>
              <a:gd name="connsiteY0" fmla="*/ 0 h 3689347"/>
              <a:gd name="connsiteX1" fmla="*/ 5618803 w 5618803"/>
              <a:gd name="connsiteY1" fmla="*/ 0 h 3689347"/>
              <a:gd name="connsiteX2" fmla="*/ 5618803 w 5618803"/>
              <a:gd name="connsiteY2" fmla="*/ 3689347 h 3689347"/>
              <a:gd name="connsiteX3" fmla="*/ 0 w 5618803"/>
              <a:gd name="connsiteY3" fmla="*/ 3689347 h 368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803" h="3689347">
                <a:moveTo>
                  <a:pt x="0" y="0"/>
                </a:moveTo>
                <a:lnTo>
                  <a:pt x="5618803" y="0"/>
                </a:lnTo>
                <a:lnTo>
                  <a:pt x="5618803" y="3689347"/>
                </a:lnTo>
                <a:lnTo>
                  <a:pt x="0" y="368934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F56CB5E-0308-4CB9-8DC4-F34019AE497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201605" y="1447800"/>
            <a:ext cx="4792141" cy="2882900"/>
          </a:xfrm>
          <a:custGeom>
            <a:avLst/>
            <a:gdLst>
              <a:gd name="connsiteX0" fmla="*/ 0 w 4792141"/>
              <a:gd name="connsiteY0" fmla="*/ 0 h 2882900"/>
              <a:gd name="connsiteX1" fmla="*/ 4792141 w 4792141"/>
              <a:gd name="connsiteY1" fmla="*/ 0 h 2882900"/>
              <a:gd name="connsiteX2" fmla="*/ 4792141 w 4792141"/>
              <a:gd name="connsiteY2" fmla="*/ 2882900 h 2882900"/>
              <a:gd name="connsiteX3" fmla="*/ 0 w 4792141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2141" h="2882900">
                <a:moveTo>
                  <a:pt x="0" y="0"/>
                </a:moveTo>
                <a:lnTo>
                  <a:pt x="4792141" y="0"/>
                </a:lnTo>
                <a:lnTo>
                  <a:pt x="4792141" y="2882900"/>
                </a:lnTo>
                <a:lnTo>
                  <a:pt x="0" y="28829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6B0172-3EA4-430F-A7EC-84B7EEF4F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9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DAAB80-EF28-4B17-98CB-95D7DA2736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B26DCF-CC66-437B-96A8-8B12CFE449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5969" y="866775"/>
            <a:ext cx="4322450" cy="5137150"/>
          </a:xfrm>
          <a:custGeom>
            <a:avLst/>
            <a:gdLst>
              <a:gd name="connsiteX0" fmla="*/ 0 w 4322450"/>
              <a:gd name="connsiteY0" fmla="*/ 0 h 5137150"/>
              <a:gd name="connsiteX1" fmla="*/ 4322450 w 4322450"/>
              <a:gd name="connsiteY1" fmla="*/ 0 h 5137150"/>
              <a:gd name="connsiteX2" fmla="*/ 4322450 w 4322450"/>
              <a:gd name="connsiteY2" fmla="*/ 5137150 h 5137150"/>
              <a:gd name="connsiteX3" fmla="*/ 0 w 4322450"/>
              <a:gd name="connsiteY3" fmla="*/ 513715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450" h="5137150">
                <a:moveTo>
                  <a:pt x="0" y="0"/>
                </a:moveTo>
                <a:lnTo>
                  <a:pt x="4322450" y="0"/>
                </a:lnTo>
                <a:lnTo>
                  <a:pt x="4322450" y="5137150"/>
                </a:lnTo>
                <a:lnTo>
                  <a:pt x="0" y="51371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7A68DC-AC1A-4E62-8415-FF22AEE793A2}"/>
              </a:ext>
            </a:extLst>
          </p:cNvPr>
          <p:cNvSpPr/>
          <p:nvPr userDrawn="1"/>
        </p:nvSpPr>
        <p:spPr>
          <a:xfrm flipH="1">
            <a:off x="484129" y="450457"/>
            <a:ext cx="9022727" cy="5957086"/>
          </a:xfrm>
          <a:prstGeom prst="rect">
            <a:avLst/>
          </a:prstGeom>
          <a:gradFill flip="none" rotWithShape="1"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45C1BE-ED4F-4A59-81A9-AA92B04699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6230" y="885371"/>
            <a:ext cx="3552138" cy="508725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24D1A0-6275-435A-A396-A636BB42DC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542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0535DE-CE04-433D-9780-5FF1399F8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7010399" y="609600"/>
            <a:ext cx="5181599" cy="6248400"/>
          </a:xfrm>
          <a:prstGeom prst="round1Rect">
            <a:avLst>
              <a:gd name="adj" fmla="val 12185"/>
            </a:avLst>
          </a:pr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081E233-6F82-4E5F-A598-197F9882AC4B}"/>
              </a:ext>
            </a:extLst>
          </p:cNvPr>
          <p:cNvSpPr/>
          <p:nvPr userDrawn="1"/>
        </p:nvSpPr>
        <p:spPr>
          <a:xfrm>
            <a:off x="5777783" y="0"/>
            <a:ext cx="6414219" cy="6032500"/>
          </a:xfrm>
          <a:custGeom>
            <a:avLst/>
            <a:gdLst>
              <a:gd name="connsiteX0" fmla="*/ 177097 w 6096001"/>
              <a:gd name="connsiteY0" fmla="*/ 0 h 5733220"/>
              <a:gd name="connsiteX1" fmla="*/ 6096001 w 6096001"/>
              <a:gd name="connsiteY1" fmla="*/ 0 h 5733220"/>
              <a:gd name="connsiteX2" fmla="*/ 6096001 w 6096001"/>
              <a:gd name="connsiteY2" fmla="*/ 5434288 h 5733220"/>
              <a:gd name="connsiteX3" fmla="*/ 6028197 w 6096001"/>
              <a:gd name="connsiteY3" fmla="*/ 5461022 h 5733220"/>
              <a:gd name="connsiteX4" fmla="*/ 4485821 w 6096001"/>
              <a:gd name="connsiteY4" fmla="*/ 5733220 h 5733220"/>
              <a:gd name="connsiteX5" fmla="*/ 0 w 6096001"/>
              <a:gd name="connsiteY5" fmla="*/ 1247399 h 5733220"/>
              <a:gd name="connsiteX6" fmla="*/ 141226 w 6096001"/>
              <a:gd name="connsiteY6" fmla="*/ 126323 h 573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733220">
                <a:moveTo>
                  <a:pt x="177097" y="0"/>
                </a:moveTo>
                <a:lnTo>
                  <a:pt x="6096001" y="0"/>
                </a:lnTo>
                <a:lnTo>
                  <a:pt x="6096001" y="5434288"/>
                </a:lnTo>
                <a:lnTo>
                  <a:pt x="6028197" y="5461022"/>
                </a:lnTo>
                <a:cubicBezTo>
                  <a:pt x="5547260" y="5637117"/>
                  <a:pt x="5027763" y="5733220"/>
                  <a:pt x="4485821" y="5733220"/>
                </a:cubicBezTo>
                <a:cubicBezTo>
                  <a:pt x="2008370" y="5733220"/>
                  <a:pt x="0" y="3724850"/>
                  <a:pt x="0" y="1247399"/>
                </a:cubicBezTo>
                <a:cubicBezTo>
                  <a:pt x="0" y="860298"/>
                  <a:pt x="49033" y="484648"/>
                  <a:pt x="141226" y="126323"/>
                </a:cubicBezTo>
                <a:close/>
              </a:path>
            </a:pathLst>
          </a:custGeom>
          <a:gradFill>
            <a:gsLst>
              <a:gs pos="50420">
                <a:srgbClr val="5A72D1"/>
              </a:gs>
              <a:gs pos="20000">
                <a:srgbClr val="235CE0"/>
              </a:gs>
              <a:gs pos="80000">
                <a:srgbClr val="8F87C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27B8E4-D92C-4B64-BDB6-F3A1EADEE5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3789" y="0"/>
            <a:ext cx="5898210" cy="6032500"/>
          </a:xfrm>
          <a:custGeom>
            <a:avLst/>
            <a:gdLst>
              <a:gd name="connsiteX0" fmla="*/ 564199 w 5898210"/>
              <a:gd name="connsiteY0" fmla="*/ 0 h 6032500"/>
              <a:gd name="connsiteX1" fmla="*/ 5898210 w 5898210"/>
              <a:gd name="connsiteY1" fmla="*/ 0 h 6032500"/>
              <a:gd name="connsiteX2" fmla="*/ 5898210 w 5898210"/>
              <a:gd name="connsiteY2" fmla="*/ 5549918 h 6032500"/>
              <a:gd name="connsiteX3" fmla="*/ 5897208 w 5898210"/>
              <a:gd name="connsiteY3" fmla="*/ 5550493 h 6032500"/>
              <a:gd name="connsiteX4" fmla="*/ 3993615 w 5898210"/>
              <a:gd name="connsiteY4" fmla="*/ 6032500 h 6032500"/>
              <a:gd name="connsiteX5" fmla="*/ 0 w 5898210"/>
              <a:gd name="connsiteY5" fmla="*/ 2038886 h 6032500"/>
              <a:gd name="connsiteX6" fmla="*/ 482008 w 5898210"/>
              <a:gd name="connsiteY6" fmla="*/ 135292 h 60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8210" h="6032500">
                <a:moveTo>
                  <a:pt x="564199" y="0"/>
                </a:moveTo>
                <a:lnTo>
                  <a:pt x="5898210" y="0"/>
                </a:lnTo>
                <a:lnTo>
                  <a:pt x="5898210" y="5549918"/>
                </a:lnTo>
                <a:lnTo>
                  <a:pt x="5897208" y="5550493"/>
                </a:lnTo>
                <a:cubicBezTo>
                  <a:pt x="5331339" y="5857891"/>
                  <a:pt x="4682868" y="6032500"/>
                  <a:pt x="3993615" y="6032500"/>
                </a:cubicBezTo>
                <a:cubicBezTo>
                  <a:pt x="1788002" y="6032500"/>
                  <a:pt x="0" y="4244498"/>
                  <a:pt x="0" y="2038886"/>
                </a:cubicBezTo>
                <a:cubicBezTo>
                  <a:pt x="0" y="1349632"/>
                  <a:pt x="174609" y="701161"/>
                  <a:pt x="482008" y="13529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3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A3F2AE-4BF2-4BDA-8486-86D338131057}"/>
              </a:ext>
            </a:extLst>
          </p:cNvPr>
          <p:cNvGrpSpPr/>
          <p:nvPr userDrawn="1"/>
        </p:nvGrpSpPr>
        <p:grpSpPr>
          <a:xfrm>
            <a:off x="950393" y="885226"/>
            <a:ext cx="11241609" cy="5087548"/>
            <a:chOff x="950393" y="885226"/>
            <a:chExt cx="11241609" cy="5087548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59452DA-CE08-4320-93C6-158EC10D7201}"/>
                </a:ext>
              </a:extLst>
            </p:cNvPr>
            <p:cNvSpPr/>
            <p:nvPr/>
          </p:nvSpPr>
          <p:spPr>
            <a:xfrm rot="16200000">
              <a:off x="4027424" y="-2191804"/>
              <a:ext cx="5087548" cy="11241608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235CE0"/>
                </a:gs>
                <a:gs pos="100000">
                  <a:srgbClr val="091BAE"/>
                </a:gs>
                <a:gs pos="60000">
                  <a:srgbClr val="091BAE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18AD4472-7402-4126-9B96-3EC24CBBF2E8}"/>
                </a:ext>
              </a:extLst>
            </p:cNvPr>
            <p:cNvSpPr/>
            <p:nvPr/>
          </p:nvSpPr>
          <p:spPr>
            <a:xfrm>
              <a:off x="950393" y="885226"/>
              <a:ext cx="5087550" cy="5087548"/>
            </a:xfrm>
            <a:prstGeom prst="donut">
              <a:avLst>
                <a:gd name="adj" fmla="val 1127"/>
              </a:avLst>
            </a:prstGeom>
            <a:solidFill>
              <a:srgbClr val="235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EDBF9E-211A-40B5-98B3-683CBC512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7136" y="1131968"/>
            <a:ext cx="4594064" cy="4594064"/>
          </a:xfrm>
          <a:custGeom>
            <a:avLst/>
            <a:gdLst>
              <a:gd name="connsiteX0" fmla="*/ 1046163 w 2092326"/>
              <a:gd name="connsiteY0" fmla="*/ 0 h 2092326"/>
              <a:gd name="connsiteX1" fmla="*/ 2092326 w 2092326"/>
              <a:gd name="connsiteY1" fmla="*/ 1046163 h 2092326"/>
              <a:gd name="connsiteX2" fmla="*/ 1046163 w 2092326"/>
              <a:gd name="connsiteY2" fmla="*/ 2092326 h 2092326"/>
              <a:gd name="connsiteX3" fmla="*/ 0 w 2092326"/>
              <a:gd name="connsiteY3" fmla="*/ 1046163 h 2092326"/>
              <a:gd name="connsiteX4" fmla="*/ 1046163 w 2092326"/>
              <a:gd name="connsiteY4" fmla="*/ 0 h 209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326" h="2092326">
                <a:moveTo>
                  <a:pt x="1046163" y="0"/>
                </a:moveTo>
                <a:cubicBezTo>
                  <a:pt x="1623943" y="0"/>
                  <a:pt x="2092326" y="468383"/>
                  <a:pt x="2092326" y="1046163"/>
                </a:cubicBezTo>
                <a:cubicBezTo>
                  <a:pt x="2092326" y="1623943"/>
                  <a:pt x="1623943" y="2092326"/>
                  <a:pt x="1046163" y="2092326"/>
                </a:cubicBezTo>
                <a:cubicBezTo>
                  <a:pt x="468383" y="2092326"/>
                  <a:pt x="0" y="1623943"/>
                  <a:pt x="0" y="1046163"/>
                </a:cubicBezTo>
                <a:cubicBezTo>
                  <a:pt x="0" y="468383"/>
                  <a:pt x="468383" y="0"/>
                  <a:pt x="1046163" y="0"/>
                </a:cubicBezTo>
                <a:close/>
              </a:path>
            </a:pathLst>
          </a:custGeom>
          <a:noFill/>
          <a:ln w="63500"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6" r:id="rId12"/>
    <p:sldLayoutId id="2147483677" r:id="rId13"/>
    <p:sldLayoutId id="2147483678" r:id="rId14"/>
    <p:sldLayoutId id="2147483684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9" r:id="rId21"/>
    <p:sldLayoutId id="2147483674" r:id="rId22"/>
    <p:sldLayoutId id="2147483675" r:id="rId23"/>
    <p:sldLayoutId id="2147483670" r:id="rId24"/>
    <p:sldLayoutId id="2147483671" r:id="rId25"/>
    <p:sldLayoutId id="2147483672" r:id="rId26"/>
    <p:sldLayoutId id="2147483673" r:id="rId27"/>
    <p:sldLayoutId id="2147483686" r:id="rId28"/>
    <p:sldLayoutId id="2147483687" r:id="rId29"/>
    <p:sldLayoutId id="2147483688" r:id="rId30"/>
    <p:sldLayoutId id="2147483667" r:id="rId31"/>
    <p:sldLayoutId id="2147483668" r:id="rId32"/>
    <p:sldLayoutId id="2147483669" r:id="rId33"/>
    <p:sldLayoutId id="2147483665" r:id="rId34"/>
    <p:sldLayoutId id="2147483666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8E9E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8E9E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8E9E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8E9E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8E9E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6.svg"/><Relationship Id="rId4" Type="http://schemas.openxmlformats.org/officeDocument/2006/relationships/image" Target="../media/image31.sv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7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23">
            <a:extLst>
              <a:ext uri="{FF2B5EF4-FFF2-40B4-BE49-F238E27FC236}">
                <a16:creationId xmlns:a16="http://schemas.microsoft.com/office/drawing/2014/main" id="{B2460D8F-D12C-47B9-A387-D3510366BDFD}"/>
              </a:ext>
            </a:extLst>
          </p:cNvPr>
          <p:cNvSpPr/>
          <p:nvPr/>
        </p:nvSpPr>
        <p:spPr>
          <a:xfrm flipH="1">
            <a:off x="-8951" y="-1"/>
            <a:ext cx="12209903" cy="6858001"/>
          </a:xfrm>
          <a:prstGeom prst="wave">
            <a:avLst>
              <a:gd name="adj1" fmla="val 20000"/>
              <a:gd name="adj2" fmla="val -1000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">
            <a:extLst>
              <a:ext uri="{FF2B5EF4-FFF2-40B4-BE49-F238E27FC236}">
                <a16:creationId xmlns:a16="http://schemas.microsoft.com/office/drawing/2014/main" id="{1C4EEE14-1C8D-4026-A62F-2D0854BA20F7}"/>
              </a:ext>
            </a:extLst>
          </p:cNvPr>
          <p:cNvSpPr/>
          <p:nvPr/>
        </p:nvSpPr>
        <p:spPr>
          <a:xfrm>
            <a:off x="3726607" y="1059607"/>
            <a:ext cx="4738786" cy="4738786"/>
          </a:xfrm>
          <a:prstGeom prst="ellipse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</a:gsLst>
            <a:lin ang="2700000" scaled="0"/>
          </a:gradFill>
          <a:ln w="381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0355C02F-DAD1-4F31-9A2F-BEE57EC030F9}"/>
              </a:ext>
            </a:extLst>
          </p:cNvPr>
          <p:cNvSpPr txBox="1"/>
          <p:nvPr/>
        </p:nvSpPr>
        <p:spPr>
          <a:xfrm>
            <a:off x="9666514" y="498664"/>
            <a:ext cx="2004785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+mj-lt"/>
                <a:ea typeface="Inter Light" panose="020B0502030000000004" pitchFamily="34" charset="0"/>
                <a:cs typeface="Space Grotesk Light" pitchFamily="2" charset="0"/>
              </a:rPr>
              <a:t>Blockchain Challenge 2022 @University of Basel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15525970-0091-4182-8357-97F8F9BB5F6A}"/>
              </a:ext>
            </a:extLst>
          </p:cNvPr>
          <p:cNvSpPr txBox="1"/>
          <p:nvPr/>
        </p:nvSpPr>
        <p:spPr>
          <a:xfrm>
            <a:off x="520701" y="456345"/>
            <a:ext cx="2595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pace Grotesk SemiBold" pitchFamily="2" charset="0"/>
                <a:ea typeface="Inter Light" panose="020B0502030000000004" pitchFamily="34" charset="0"/>
                <a:cs typeface="Space Grotesk SemiBold" pitchFamily="2" charset="0"/>
              </a:rPr>
              <a:t>Gala Event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A1AF0EE3-3FD1-4261-B731-EA9CCC66FAF9}"/>
              </a:ext>
            </a:extLst>
          </p:cNvPr>
          <p:cNvSpPr txBox="1"/>
          <p:nvPr/>
        </p:nvSpPr>
        <p:spPr>
          <a:xfrm>
            <a:off x="8434872" y="6211418"/>
            <a:ext cx="3236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+mj-lt"/>
                <a:ea typeface="Inter Light" panose="020B0502030000000004" pitchFamily="34" charset="0"/>
                <a:cs typeface="Space Grotesk Medium" pitchFamily="2" charset="0"/>
              </a:rPr>
              <a:t>11 May 2022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C4EA7ED0-B434-4289-BD91-057B5E3A7401}"/>
              </a:ext>
            </a:extLst>
          </p:cNvPr>
          <p:cNvSpPr txBox="1"/>
          <p:nvPr/>
        </p:nvSpPr>
        <p:spPr>
          <a:xfrm>
            <a:off x="4094907" y="2459504"/>
            <a:ext cx="400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rPr>
              <a:t>Team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rPr>
              <a:t>CSAM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08CEB2-ED1C-406A-9CA2-87E0ECBC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290" y="5876880"/>
            <a:ext cx="2335691" cy="5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D7FF544-9352-4376-915E-4DD04A7F8E9C}"/>
              </a:ext>
            </a:extLst>
          </p:cNvPr>
          <p:cNvSpPr txBox="1"/>
          <p:nvPr/>
        </p:nvSpPr>
        <p:spPr>
          <a:xfrm>
            <a:off x="1762912" y="991214"/>
            <a:ext cx="86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r>
              <a:rPr lang="en-US" dirty="0"/>
              <a:t>Problems to Solve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43E26FC-3D2C-40C0-B106-B842041B5974}"/>
              </a:ext>
            </a:extLst>
          </p:cNvPr>
          <p:cNvGrpSpPr/>
          <p:nvPr/>
        </p:nvGrpSpPr>
        <p:grpSpPr>
          <a:xfrm>
            <a:off x="4664063" y="2911069"/>
            <a:ext cx="3116943" cy="3153228"/>
            <a:chOff x="6853710" y="2911069"/>
            <a:chExt cx="3116943" cy="3153228"/>
          </a:xfrm>
        </p:grpSpPr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F09D8E21-82E0-4C12-85D0-A6F337E5AF34}"/>
                </a:ext>
              </a:extLst>
            </p:cNvPr>
            <p:cNvSpPr/>
            <p:nvPr/>
          </p:nvSpPr>
          <p:spPr>
            <a:xfrm rot="16200000" flipH="1">
              <a:off x="6835568" y="2929211"/>
              <a:ext cx="3153228" cy="3116943"/>
            </a:xfrm>
            <a:custGeom>
              <a:avLst/>
              <a:gdLst>
                <a:gd name="connsiteX0" fmla="*/ 0 w 3153227"/>
                <a:gd name="connsiteY0" fmla="*/ 3116943 h 3116943"/>
                <a:gd name="connsiteX1" fmla="*/ 3153227 w 3153227"/>
                <a:gd name="connsiteY1" fmla="*/ 3116943 h 3116943"/>
                <a:gd name="connsiteX2" fmla="*/ 3153226 w 3153227"/>
                <a:gd name="connsiteY2" fmla="*/ 0 h 3116943"/>
                <a:gd name="connsiteX3" fmla="*/ 779236 w 3153227"/>
                <a:gd name="connsiteY3" fmla="*/ 0 h 311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227" h="3116943">
                  <a:moveTo>
                    <a:pt x="0" y="3116943"/>
                  </a:moveTo>
                  <a:lnTo>
                    <a:pt x="3153227" y="3116943"/>
                  </a:lnTo>
                  <a:lnTo>
                    <a:pt x="3153226" y="0"/>
                  </a:lnTo>
                  <a:lnTo>
                    <a:pt x="779236" y="0"/>
                  </a:lnTo>
                  <a:close/>
                </a:path>
              </a:pathLst>
            </a:cu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B36E0C93-0B9A-48E6-8E37-4BA63F399A66}"/>
                </a:ext>
              </a:extLst>
            </p:cNvPr>
            <p:cNvSpPr txBox="1"/>
            <p:nvPr/>
          </p:nvSpPr>
          <p:spPr>
            <a:xfrm>
              <a:off x="8886533" y="3540137"/>
              <a:ext cx="911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1"/>
                  </a:solidFill>
                  <a:latin typeface="Space Grotesk SemiBold" pitchFamily="2" charset="0"/>
                  <a:cs typeface="Space Grotesk SemiBold" pitchFamily="2" charset="0"/>
                </a:defRPr>
              </a:lvl1pPr>
            </a:lstStyle>
            <a:p>
              <a:pPr algn="ctr"/>
              <a:r>
                <a:rPr lang="en-US" sz="3200" dirty="0"/>
                <a:t>02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4B5B2F-1D7A-48A8-98E6-DA3254C16F65}"/>
                </a:ext>
              </a:extLst>
            </p:cNvPr>
            <p:cNvSpPr txBox="1"/>
            <p:nvPr/>
          </p:nvSpPr>
          <p:spPr>
            <a:xfrm>
              <a:off x="7173153" y="4805980"/>
              <a:ext cx="2488720" cy="94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75000"/>
                </a:lnSpc>
                <a:defRPr sz="1100">
                  <a:solidFill>
                    <a:schemeClr val="tx2">
                      <a:lumMod val="40000"/>
                      <a:lumOff val="60000"/>
                    </a:schemeClr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dirty="0">
                  <a:latin typeface="+mj-lt"/>
                </a:rPr>
                <a:t>In the process of transferring shares, there is no price mechanism.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AE2269-EC81-45D4-B4AC-1CFE15B88922}"/>
                </a:ext>
              </a:extLst>
            </p:cNvPr>
            <p:cNvSpPr txBox="1"/>
            <p:nvPr/>
          </p:nvSpPr>
          <p:spPr>
            <a:xfrm>
              <a:off x="7173153" y="4385410"/>
              <a:ext cx="255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Pricing Mechanism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116829B-984B-497D-AFFB-06D7C56A4F4F}"/>
              </a:ext>
            </a:extLst>
          </p:cNvPr>
          <p:cNvGrpSpPr/>
          <p:nvPr/>
        </p:nvGrpSpPr>
        <p:grpSpPr>
          <a:xfrm>
            <a:off x="977213" y="2911069"/>
            <a:ext cx="3116943" cy="3153228"/>
            <a:chOff x="2367221" y="2911069"/>
            <a:chExt cx="3116943" cy="315322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839DD9-464C-42D4-B581-87961B6E45D6}"/>
                </a:ext>
              </a:extLst>
            </p:cNvPr>
            <p:cNvSpPr/>
            <p:nvPr/>
          </p:nvSpPr>
          <p:spPr>
            <a:xfrm rot="16200000" flipH="1">
              <a:off x="2349079" y="2929211"/>
              <a:ext cx="3153228" cy="3116943"/>
            </a:xfrm>
            <a:custGeom>
              <a:avLst/>
              <a:gdLst>
                <a:gd name="connsiteX0" fmla="*/ 0 w 3153227"/>
                <a:gd name="connsiteY0" fmla="*/ 3116943 h 3116943"/>
                <a:gd name="connsiteX1" fmla="*/ 3153227 w 3153227"/>
                <a:gd name="connsiteY1" fmla="*/ 3116943 h 3116943"/>
                <a:gd name="connsiteX2" fmla="*/ 3153226 w 3153227"/>
                <a:gd name="connsiteY2" fmla="*/ 0 h 3116943"/>
                <a:gd name="connsiteX3" fmla="*/ 779236 w 3153227"/>
                <a:gd name="connsiteY3" fmla="*/ 0 h 311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227" h="3116943">
                  <a:moveTo>
                    <a:pt x="0" y="3116943"/>
                  </a:moveTo>
                  <a:lnTo>
                    <a:pt x="3153227" y="3116943"/>
                  </a:lnTo>
                  <a:lnTo>
                    <a:pt x="3153226" y="0"/>
                  </a:lnTo>
                  <a:lnTo>
                    <a:pt x="779236" y="0"/>
                  </a:lnTo>
                  <a:close/>
                </a:path>
              </a:pathLst>
            </a:cu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CF9C59-8303-41E3-A12B-755181E91A4B}"/>
                </a:ext>
              </a:extLst>
            </p:cNvPr>
            <p:cNvSpPr txBox="1"/>
            <p:nvPr/>
          </p:nvSpPr>
          <p:spPr>
            <a:xfrm>
              <a:off x="2569086" y="4778675"/>
              <a:ext cx="2488720" cy="64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75000"/>
                </a:lnSpc>
                <a:defRPr sz="1100">
                  <a:solidFill>
                    <a:schemeClr val="tx2">
                      <a:lumMod val="40000"/>
                      <a:lumOff val="60000"/>
                    </a:schemeClr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dirty="0">
                  <a:latin typeface="+mj-lt"/>
                </a:rPr>
                <a:t>Transferring shares takes much effort for the portfolio manager.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39889-0C23-4ACC-B87E-53F472B8DC7B}"/>
                </a:ext>
              </a:extLst>
            </p:cNvPr>
            <p:cNvSpPr txBox="1"/>
            <p:nvPr/>
          </p:nvSpPr>
          <p:spPr>
            <a:xfrm>
              <a:off x="2569086" y="4427356"/>
              <a:ext cx="255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Transferring Shares</a:t>
              </a: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D5816E56-FE51-4429-8D5C-EC03C0EC5393}"/>
                </a:ext>
              </a:extLst>
            </p:cNvPr>
            <p:cNvSpPr txBox="1"/>
            <p:nvPr/>
          </p:nvSpPr>
          <p:spPr>
            <a:xfrm>
              <a:off x="4405472" y="3505925"/>
              <a:ext cx="911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1"/>
                  </a:solidFill>
                  <a:latin typeface="Space Grotesk SemiBold" pitchFamily="2" charset="0"/>
                  <a:cs typeface="Space Grotesk SemiBold" pitchFamily="2" charset="0"/>
                </a:defRPr>
              </a:lvl1pPr>
            </a:lstStyle>
            <a:p>
              <a:pPr algn="ctr"/>
              <a:r>
                <a:rPr lang="en-US" sz="3200" dirty="0"/>
                <a:t>01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04C3541-B66E-4FB3-A864-C60A6D0D6911}"/>
              </a:ext>
            </a:extLst>
          </p:cNvPr>
          <p:cNvGrpSpPr/>
          <p:nvPr/>
        </p:nvGrpSpPr>
        <p:grpSpPr>
          <a:xfrm>
            <a:off x="8350913" y="2895689"/>
            <a:ext cx="3116943" cy="3153228"/>
            <a:chOff x="6853710" y="2911069"/>
            <a:chExt cx="3116943" cy="3153228"/>
          </a:xfrm>
        </p:grpSpPr>
        <p:sp>
          <p:nvSpPr>
            <p:cNvPr id="20" name="Freeform: Shape 41">
              <a:extLst>
                <a:ext uri="{FF2B5EF4-FFF2-40B4-BE49-F238E27FC236}">
                  <a16:creationId xmlns:a16="http://schemas.microsoft.com/office/drawing/2014/main" id="{AF72DDF2-DEC7-4C86-8404-D37A1E94A1F9}"/>
                </a:ext>
              </a:extLst>
            </p:cNvPr>
            <p:cNvSpPr/>
            <p:nvPr/>
          </p:nvSpPr>
          <p:spPr>
            <a:xfrm rot="16200000" flipH="1">
              <a:off x="6835568" y="2929211"/>
              <a:ext cx="3153228" cy="3116943"/>
            </a:xfrm>
            <a:custGeom>
              <a:avLst/>
              <a:gdLst>
                <a:gd name="connsiteX0" fmla="*/ 0 w 3153227"/>
                <a:gd name="connsiteY0" fmla="*/ 3116943 h 3116943"/>
                <a:gd name="connsiteX1" fmla="*/ 3153227 w 3153227"/>
                <a:gd name="connsiteY1" fmla="*/ 3116943 h 3116943"/>
                <a:gd name="connsiteX2" fmla="*/ 3153226 w 3153227"/>
                <a:gd name="connsiteY2" fmla="*/ 0 h 3116943"/>
                <a:gd name="connsiteX3" fmla="*/ 779236 w 3153227"/>
                <a:gd name="connsiteY3" fmla="*/ 0 h 311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227" h="3116943">
                  <a:moveTo>
                    <a:pt x="0" y="3116943"/>
                  </a:moveTo>
                  <a:lnTo>
                    <a:pt x="3153227" y="3116943"/>
                  </a:lnTo>
                  <a:lnTo>
                    <a:pt x="3153226" y="0"/>
                  </a:lnTo>
                  <a:lnTo>
                    <a:pt x="779236" y="0"/>
                  </a:lnTo>
                  <a:close/>
                </a:path>
              </a:pathLst>
            </a:cu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B787C623-F8F2-430E-8B59-06281ECE32C0}"/>
                </a:ext>
              </a:extLst>
            </p:cNvPr>
            <p:cNvSpPr txBox="1"/>
            <p:nvPr/>
          </p:nvSpPr>
          <p:spPr>
            <a:xfrm>
              <a:off x="8886533" y="3540137"/>
              <a:ext cx="911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1"/>
                  </a:solidFill>
                  <a:latin typeface="Space Grotesk SemiBold" pitchFamily="2" charset="0"/>
                  <a:cs typeface="Space Grotesk SemiBold" pitchFamily="2" charset="0"/>
                </a:defRPr>
              </a:lvl1pPr>
            </a:lstStyle>
            <a:p>
              <a:pPr algn="ctr"/>
              <a:r>
                <a:rPr lang="en-US" sz="3200" dirty="0"/>
                <a:t>03</a:t>
              </a:r>
            </a:p>
          </p:txBody>
        </p:sp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782F82C8-7E30-49C8-B1FC-FEA4CF0084C1}"/>
                </a:ext>
              </a:extLst>
            </p:cNvPr>
            <p:cNvSpPr txBox="1"/>
            <p:nvPr/>
          </p:nvSpPr>
          <p:spPr>
            <a:xfrm>
              <a:off x="7173153" y="4805980"/>
              <a:ext cx="2488720" cy="94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75000"/>
                </a:lnSpc>
                <a:defRPr sz="1100">
                  <a:solidFill>
                    <a:schemeClr val="tx2">
                      <a:lumMod val="40000"/>
                      <a:lumOff val="60000"/>
                    </a:schemeClr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dirty="0">
                  <a:latin typeface="+mj-lt"/>
                </a:rPr>
                <a:t>Finding real estate investment opportunity without diluting investment performance.</a:t>
              </a:r>
            </a:p>
          </p:txBody>
        </p:sp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CCE291E2-9D32-48B0-9210-88C12EBF3E67}"/>
                </a:ext>
              </a:extLst>
            </p:cNvPr>
            <p:cNvSpPr txBox="1"/>
            <p:nvPr/>
          </p:nvSpPr>
          <p:spPr>
            <a:xfrm>
              <a:off x="7173153" y="4192463"/>
              <a:ext cx="2556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Finding Investment Opportunities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3652B20A-03BD-4963-BE3D-030FB058A148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0020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C886B0-8C5E-4A7D-B397-091C4E1D6446}"/>
              </a:ext>
            </a:extLst>
          </p:cNvPr>
          <p:cNvGrpSpPr/>
          <p:nvPr/>
        </p:nvGrpSpPr>
        <p:grpSpPr>
          <a:xfrm>
            <a:off x="1514895" y="781163"/>
            <a:ext cx="2835984" cy="5295673"/>
            <a:chOff x="1514895" y="781163"/>
            <a:chExt cx="2835984" cy="529567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6555E9A-229A-4DF0-A053-D29D8F447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076"/>
            <a:stretch/>
          </p:blipFill>
          <p:spPr>
            <a:xfrm>
              <a:off x="1702373" y="957127"/>
              <a:ext cx="2504364" cy="491383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58A6E3-C3CF-4D95-87C8-5B60108F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895" y="781163"/>
              <a:ext cx="2835984" cy="529567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C6E201-0258-408C-BC1D-114F5C1E9E6D}"/>
              </a:ext>
            </a:extLst>
          </p:cNvPr>
          <p:cNvSpPr txBox="1"/>
          <p:nvPr/>
        </p:nvSpPr>
        <p:spPr>
          <a:xfrm>
            <a:off x="6096000" y="1407175"/>
            <a:ext cx="564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sz="2800" dirty="0"/>
              <a:t>Blockchain-based Marketplace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99C4F-3DE1-4C47-99A7-B0BDA7D64A38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361568" y="2648066"/>
            <a:ext cx="4" cy="941199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2ABACD7-A058-4208-A975-9F36948275FE}"/>
              </a:ext>
            </a:extLst>
          </p:cNvPr>
          <p:cNvSpPr txBox="1"/>
          <p:nvPr/>
        </p:nvSpPr>
        <p:spPr>
          <a:xfrm>
            <a:off x="6839743" y="3591801"/>
            <a:ext cx="32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Waiting List vs. Dutch Auction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652B49-4065-4639-ACA1-B1C59BD359AE}"/>
              </a:ext>
            </a:extLst>
          </p:cNvPr>
          <p:cNvGrpSpPr/>
          <p:nvPr/>
        </p:nvGrpSpPr>
        <p:grpSpPr>
          <a:xfrm>
            <a:off x="6206414" y="3589265"/>
            <a:ext cx="310316" cy="310312"/>
            <a:chOff x="5767391" y="2188744"/>
            <a:chExt cx="428628" cy="42862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F66A5E-C565-4AAA-B3FB-1088329D7455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4AC171-F390-42F4-A66C-E890FA988F8C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A9D908-5BDC-4AF3-8973-D832685F7D95}"/>
              </a:ext>
            </a:extLst>
          </p:cNvPr>
          <p:cNvSpPr txBox="1"/>
          <p:nvPr/>
        </p:nvSpPr>
        <p:spPr>
          <a:xfrm>
            <a:off x="6839743" y="4839452"/>
            <a:ext cx="275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Corporate Actions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8758A6-84E5-4838-AB06-EF45675079A4}"/>
              </a:ext>
            </a:extLst>
          </p:cNvPr>
          <p:cNvGrpSpPr/>
          <p:nvPr/>
        </p:nvGrpSpPr>
        <p:grpSpPr>
          <a:xfrm>
            <a:off x="6206414" y="4841067"/>
            <a:ext cx="310316" cy="310312"/>
            <a:chOff x="5767391" y="2188744"/>
            <a:chExt cx="428628" cy="42862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D9B4FC-A5E5-4AC5-82FD-4D35EC29CFA5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52ABCD9-EE9D-4C13-8B49-3FF49ABDD4EF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387812-5BF3-423B-BCF0-C92CF637C9B1}"/>
              </a:ext>
            </a:extLst>
          </p:cNvPr>
          <p:cNvCxnSpPr>
            <a:cxnSpLocks/>
            <a:stCxn id="46" idx="4"/>
            <a:endCxn id="50" idx="0"/>
          </p:cNvCxnSpPr>
          <p:nvPr/>
        </p:nvCxnSpPr>
        <p:spPr>
          <a:xfrm>
            <a:off x="6361572" y="3899577"/>
            <a:ext cx="0" cy="941490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6BB5EBD-C792-44C4-ADBF-DCBC043F4188}"/>
              </a:ext>
            </a:extLst>
          </p:cNvPr>
          <p:cNvSpPr txBox="1"/>
          <p:nvPr/>
        </p:nvSpPr>
        <p:spPr>
          <a:xfrm>
            <a:off x="6103191" y="1042023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How we solve it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4AC5149-E986-4165-AC72-6F3B135C8D9E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EE3A14-347D-4FBE-8121-83369EF69EA5}"/>
              </a:ext>
            </a:extLst>
          </p:cNvPr>
          <p:cNvSpPr txBox="1"/>
          <p:nvPr/>
        </p:nvSpPr>
        <p:spPr>
          <a:xfrm>
            <a:off x="6839742" y="2341615"/>
            <a:ext cx="41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Tokenization</a:t>
            </a:r>
          </a:p>
        </p:txBody>
      </p:sp>
      <p:grpSp>
        <p:nvGrpSpPr>
          <p:cNvPr id="31" name="Group 44">
            <a:extLst>
              <a:ext uri="{FF2B5EF4-FFF2-40B4-BE49-F238E27FC236}">
                <a16:creationId xmlns:a16="http://schemas.microsoft.com/office/drawing/2014/main" id="{EB192809-0C8A-45B1-8CB0-A0751C0775F2}"/>
              </a:ext>
            </a:extLst>
          </p:cNvPr>
          <p:cNvGrpSpPr/>
          <p:nvPr/>
        </p:nvGrpSpPr>
        <p:grpSpPr>
          <a:xfrm>
            <a:off x="6206404" y="2336399"/>
            <a:ext cx="310316" cy="310312"/>
            <a:chOff x="5767391" y="2188744"/>
            <a:chExt cx="428628" cy="428622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FF831008-282B-4C2A-A358-0AF25620E8AF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122BB16D-3489-463E-94D7-E3268E980B9B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93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2ABACD7-A058-4208-A975-9F36948275FE}"/>
              </a:ext>
            </a:extLst>
          </p:cNvPr>
          <p:cNvSpPr txBox="1"/>
          <p:nvPr/>
        </p:nvSpPr>
        <p:spPr>
          <a:xfrm>
            <a:off x="2854593" y="930485"/>
            <a:ext cx="32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>
                <a:solidFill>
                  <a:schemeClr val="bg1">
                    <a:alpha val="50000"/>
                  </a:schemeClr>
                </a:solidFill>
              </a:rPr>
              <a:t>Waiting List vs. </a:t>
            </a:r>
            <a:r>
              <a:rPr lang="en-US" sz="1600" dirty="0"/>
              <a:t>Dutch Auction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C886B0-8C5E-4A7D-B397-091C4E1D6446}"/>
              </a:ext>
            </a:extLst>
          </p:cNvPr>
          <p:cNvGrpSpPr/>
          <p:nvPr/>
        </p:nvGrpSpPr>
        <p:grpSpPr>
          <a:xfrm>
            <a:off x="-2470255" y="-1880153"/>
            <a:ext cx="2835984" cy="5295673"/>
            <a:chOff x="1514895" y="781163"/>
            <a:chExt cx="2835984" cy="529567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6555E9A-229A-4DF0-A053-D29D8F447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076"/>
            <a:stretch/>
          </p:blipFill>
          <p:spPr>
            <a:xfrm>
              <a:off x="1702373" y="957127"/>
              <a:ext cx="2504364" cy="491383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58A6E3-C3CF-4D95-87C8-5B60108F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895" y="781163"/>
              <a:ext cx="2835984" cy="529567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C6E201-0258-408C-BC1D-114F5C1E9E6D}"/>
              </a:ext>
            </a:extLst>
          </p:cNvPr>
          <p:cNvSpPr txBox="1"/>
          <p:nvPr/>
        </p:nvSpPr>
        <p:spPr>
          <a:xfrm>
            <a:off x="2110850" y="-1254141"/>
            <a:ext cx="564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sz="2800" dirty="0"/>
              <a:t>Blockchain-based Marketplace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99C4F-3DE1-4C47-99A7-B0BDA7D64A38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376418" y="-13250"/>
            <a:ext cx="4" cy="941199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652B49-4065-4639-ACA1-B1C59BD359AE}"/>
              </a:ext>
            </a:extLst>
          </p:cNvPr>
          <p:cNvGrpSpPr/>
          <p:nvPr/>
        </p:nvGrpSpPr>
        <p:grpSpPr>
          <a:xfrm>
            <a:off x="2221264" y="927949"/>
            <a:ext cx="310316" cy="310312"/>
            <a:chOff x="5767391" y="2188744"/>
            <a:chExt cx="428628" cy="42862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F66A5E-C565-4AAA-B3FB-1088329D7455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4AC171-F390-42F4-A66C-E890FA988F8C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6BB5EBD-C792-44C4-ADBF-DCBC043F4188}"/>
              </a:ext>
            </a:extLst>
          </p:cNvPr>
          <p:cNvSpPr txBox="1"/>
          <p:nvPr/>
        </p:nvSpPr>
        <p:spPr>
          <a:xfrm>
            <a:off x="2118041" y="-1619293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How we solve 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EE3A14-347D-4FBE-8121-83369EF69EA5}"/>
              </a:ext>
            </a:extLst>
          </p:cNvPr>
          <p:cNvSpPr txBox="1"/>
          <p:nvPr/>
        </p:nvSpPr>
        <p:spPr>
          <a:xfrm>
            <a:off x="2854592" y="-319701"/>
            <a:ext cx="41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Tokenization</a:t>
            </a:r>
          </a:p>
        </p:txBody>
      </p:sp>
      <p:grpSp>
        <p:nvGrpSpPr>
          <p:cNvPr id="31" name="Group 44">
            <a:extLst>
              <a:ext uri="{FF2B5EF4-FFF2-40B4-BE49-F238E27FC236}">
                <a16:creationId xmlns:a16="http://schemas.microsoft.com/office/drawing/2014/main" id="{EB192809-0C8A-45B1-8CB0-A0751C0775F2}"/>
              </a:ext>
            </a:extLst>
          </p:cNvPr>
          <p:cNvGrpSpPr/>
          <p:nvPr/>
        </p:nvGrpSpPr>
        <p:grpSpPr>
          <a:xfrm>
            <a:off x="2221254" y="-324917"/>
            <a:ext cx="310316" cy="310312"/>
            <a:chOff x="5767391" y="2188744"/>
            <a:chExt cx="428628" cy="428622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FF831008-282B-4C2A-A358-0AF25620E8AF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122BB16D-3489-463E-94D7-E3268E980B9B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32">
            <a:extLst>
              <a:ext uri="{FF2B5EF4-FFF2-40B4-BE49-F238E27FC236}">
                <a16:creationId xmlns:a16="http://schemas.microsoft.com/office/drawing/2014/main" id="{EADE3771-1317-F384-0EDE-8DAA8FFCA855}"/>
              </a:ext>
            </a:extLst>
          </p:cNvPr>
          <p:cNvSpPr txBox="1"/>
          <p:nvPr/>
        </p:nvSpPr>
        <p:spPr>
          <a:xfrm>
            <a:off x="2269756" y="1939963"/>
            <a:ext cx="1525253" cy="3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pPr algn="ctr"/>
            <a:r>
              <a:rPr lang="en-US" sz="1200" dirty="0">
                <a:latin typeface="+mj-lt"/>
              </a:rPr>
              <a:t>Price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E36C2A92-8F20-0076-0DBF-D05ED7B74B98}"/>
              </a:ext>
            </a:extLst>
          </p:cNvPr>
          <p:cNvSpPr txBox="1"/>
          <p:nvPr/>
        </p:nvSpPr>
        <p:spPr>
          <a:xfrm>
            <a:off x="7922779" y="5436146"/>
            <a:ext cx="1525253" cy="3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pPr algn="ctr"/>
            <a:r>
              <a:rPr lang="en-US" sz="1200" dirty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2125872B-03F1-B764-757B-B5F4FE3E9735}"/>
              </a:ext>
            </a:extLst>
          </p:cNvPr>
          <p:cNvSpPr txBox="1"/>
          <p:nvPr/>
        </p:nvSpPr>
        <p:spPr>
          <a:xfrm>
            <a:off x="1733816" y="2816801"/>
            <a:ext cx="142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pPr algn="ctr"/>
            <a:r>
              <a:rPr lang="en-US" sz="1200" b="1" dirty="0">
                <a:latin typeface="+mj-lt"/>
              </a:rPr>
              <a:t>Starting Price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0E9328C-CFB9-9095-D083-C5E70377F874}"/>
              </a:ext>
            </a:extLst>
          </p:cNvPr>
          <p:cNvCxnSpPr>
            <a:cxnSpLocks/>
          </p:cNvCxnSpPr>
          <p:nvPr/>
        </p:nvCxnSpPr>
        <p:spPr>
          <a:xfrm>
            <a:off x="3031980" y="2969639"/>
            <a:ext cx="3765377" cy="1913386"/>
          </a:xfrm>
          <a:prstGeom prst="line">
            <a:avLst/>
          </a:prstGeom>
          <a:ln w="28575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D4B0E28-FF06-0C40-120C-C6A993039578}"/>
              </a:ext>
            </a:extLst>
          </p:cNvPr>
          <p:cNvGrpSpPr/>
          <p:nvPr/>
        </p:nvGrpSpPr>
        <p:grpSpPr>
          <a:xfrm>
            <a:off x="1919784" y="4739364"/>
            <a:ext cx="5664374" cy="1216721"/>
            <a:chOff x="1919784" y="4739364"/>
            <a:chExt cx="5664374" cy="1216721"/>
          </a:xfrm>
        </p:grpSpPr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9F5D4A7D-A350-817B-6E68-ED8A940542AE}"/>
                </a:ext>
              </a:extLst>
            </p:cNvPr>
            <p:cNvSpPr txBox="1"/>
            <p:nvPr/>
          </p:nvSpPr>
          <p:spPr>
            <a:xfrm>
              <a:off x="5930304" y="5679086"/>
              <a:ext cx="1653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200" b="1" dirty="0">
                  <a:latin typeface="+mj-lt"/>
                </a:rPr>
                <a:t>Max. Duration</a:t>
              </a: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76D66C41-2E71-BFAA-1EFB-F0F3BC10B712}"/>
                </a:ext>
              </a:extLst>
            </p:cNvPr>
            <p:cNvSpPr txBox="1"/>
            <p:nvPr/>
          </p:nvSpPr>
          <p:spPr>
            <a:xfrm>
              <a:off x="1919784" y="4739364"/>
              <a:ext cx="1102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200" b="1" dirty="0">
                  <a:latin typeface="+mj-lt"/>
                </a:rPr>
                <a:t>Min. Price</a:t>
              </a: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43FD05D-FC2F-D962-335F-1D8CD932D18E}"/>
                </a:ext>
              </a:extLst>
            </p:cNvPr>
            <p:cNvCxnSpPr>
              <a:cxnSpLocks/>
            </p:cNvCxnSpPr>
            <p:nvPr/>
          </p:nvCxnSpPr>
          <p:spPr>
            <a:xfrm>
              <a:off x="3052783" y="4883534"/>
              <a:ext cx="3723772" cy="0"/>
            </a:xfrm>
            <a:prstGeom prst="line">
              <a:avLst/>
            </a:prstGeom>
            <a:ln w="12700">
              <a:solidFill>
                <a:srgbClr val="F8F8F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6">
              <a:extLst>
                <a:ext uri="{FF2B5EF4-FFF2-40B4-BE49-F238E27FC236}">
                  <a16:creationId xmlns:a16="http://schemas.microsoft.com/office/drawing/2014/main" id="{2F272733-8817-8343-11B9-2EB882007285}"/>
                </a:ext>
              </a:extLst>
            </p:cNvPr>
            <p:cNvSpPr/>
            <p:nvPr/>
          </p:nvSpPr>
          <p:spPr>
            <a:xfrm>
              <a:off x="6685337" y="4780677"/>
              <a:ext cx="201442" cy="201441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D1D65E9-25FE-FE13-C855-BA70B2F16DD6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 flipV="1">
              <a:off x="6786059" y="4982118"/>
              <a:ext cx="0" cy="598323"/>
            </a:xfrm>
            <a:prstGeom prst="line">
              <a:avLst/>
            </a:prstGeom>
            <a:ln w="12700">
              <a:solidFill>
                <a:srgbClr val="F8F8F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7E2CE68-CE49-02C8-8242-4B6E0212205A}"/>
              </a:ext>
            </a:extLst>
          </p:cNvPr>
          <p:cNvGrpSpPr/>
          <p:nvPr/>
        </p:nvGrpSpPr>
        <p:grpSpPr>
          <a:xfrm>
            <a:off x="1902690" y="3565746"/>
            <a:ext cx="3516201" cy="2390339"/>
            <a:chOff x="1902690" y="3565746"/>
            <a:chExt cx="3516201" cy="2390339"/>
          </a:xfrm>
        </p:grpSpPr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6107FC6E-00C9-E7FC-D366-D94B7532632B}"/>
                </a:ext>
              </a:extLst>
            </p:cNvPr>
            <p:cNvSpPr txBox="1"/>
            <p:nvPr/>
          </p:nvSpPr>
          <p:spPr>
            <a:xfrm>
              <a:off x="3765037" y="5679086"/>
              <a:ext cx="1653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End of Auction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100381F1-F000-9B42-FB4D-73532ACED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384" y="3760161"/>
              <a:ext cx="0" cy="1797745"/>
            </a:xfrm>
            <a:prstGeom prst="line">
              <a:avLst/>
            </a:prstGeom>
            <a:ln w="12700">
              <a:solidFill>
                <a:srgbClr val="F8F8F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BC5ECF93-B2F6-FB72-83E7-8B8BB739081B}"/>
                </a:ext>
              </a:extLst>
            </p:cNvPr>
            <p:cNvCxnSpPr>
              <a:cxnSpLocks/>
            </p:cNvCxnSpPr>
            <p:nvPr/>
          </p:nvCxnSpPr>
          <p:spPr>
            <a:xfrm>
              <a:off x="3009442" y="3727222"/>
              <a:ext cx="1572376" cy="0"/>
            </a:xfrm>
            <a:prstGeom prst="line">
              <a:avLst/>
            </a:prstGeom>
            <a:ln w="12700">
              <a:solidFill>
                <a:srgbClr val="F8F8F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32">
              <a:extLst>
                <a:ext uri="{FF2B5EF4-FFF2-40B4-BE49-F238E27FC236}">
                  <a16:creationId xmlns:a16="http://schemas.microsoft.com/office/drawing/2014/main" id="{F210FB9D-772A-CE09-44F5-CC1602C54571}"/>
                </a:ext>
              </a:extLst>
            </p:cNvPr>
            <p:cNvSpPr txBox="1"/>
            <p:nvPr/>
          </p:nvSpPr>
          <p:spPr>
            <a:xfrm>
              <a:off x="1902690" y="3565746"/>
              <a:ext cx="1256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Bobs Bid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CD56CA7-F260-34A4-4F9E-122BE48B4632}"/>
              </a:ext>
            </a:extLst>
          </p:cNvPr>
          <p:cNvGrpSpPr/>
          <p:nvPr/>
        </p:nvGrpSpPr>
        <p:grpSpPr>
          <a:xfrm>
            <a:off x="746618" y="2563023"/>
            <a:ext cx="1266738" cy="903721"/>
            <a:chOff x="1468072" y="2530317"/>
            <a:chExt cx="1266738" cy="903721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1A85D95-502A-D17C-18F5-E3BA4BF9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5AF4B2C6-4E95-91CA-CB86-F2EB8AACBA63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Alice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26D60DE-1B18-718C-D909-8EAB6283DC7F}"/>
              </a:ext>
            </a:extLst>
          </p:cNvPr>
          <p:cNvGrpSpPr/>
          <p:nvPr/>
        </p:nvGrpSpPr>
        <p:grpSpPr>
          <a:xfrm>
            <a:off x="4663388" y="2705256"/>
            <a:ext cx="1266738" cy="903721"/>
            <a:chOff x="1468072" y="2530317"/>
            <a:chExt cx="1266738" cy="903721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84C34550-1A25-9B8A-DD80-82343670E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5B97E3EE-248A-0285-FB50-2835BD34B2C7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Bob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3495ECA-EC29-FCE2-6F23-049C34255E68}"/>
              </a:ext>
            </a:extLst>
          </p:cNvPr>
          <p:cNvGrpSpPr/>
          <p:nvPr/>
        </p:nvGrpSpPr>
        <p:grpSpPr>
          <a:xfrm>
            <a:off x="5901613" y="3435225"/>
            <a:ext cx="1266738" cy="903721"/>
            <a:chOff x="1468072" y="2530317"/>
            <a:chExt cx="1266738" cy="903721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7A192AA9-F8A9-BA32-B7FB-862AB203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8FDF1BBC-34BC-D79A-8966-6B6ED14D09D8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Claudia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9E1CEDA-0EE6-938E-54A3-E3F0E937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8654" y="2219036"/>
            <a:ext cx="434109" cy="434109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813749C-8766-791A-0AEC-6F758C4D1176}"/>
              </a:ext>
            </a:extLst>
          </p:cNvPr>
          <p:cNvCxnSpPr>
            <a:cxnSpLocks/>
          </p:cNvCxnSpPr>
          <p:nvPr/>
        </p:nvCxnSpPr>
        <p:spPr>
          <a:xfrm flipV="1">
            <a:off x="3025819" y="2290909"/>
            <a:ext cx="0" cy="3274080"/>
          </a:xfrm>
          <a:prstGeom prst="straightConnector1">
            <a:avLst/>
          </a:prstGeom>
          <a:ln w="28575">
            <a:solidFill>
              <a:srgbClr val="C9BE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6">
            <a:extLst>
              <a:ext uri="{FF2B5EF4-FFF2-40B4-BE49-F238E27FC236}">
                <a16:creationId xmlns:a16="http://schemas.microsoft.com/office/drawing/2014/main" id="{3E9C398B-FEBD-8410-F289-96FDCB653706}"/>
              </a:ext>
            </a:extLst>
          </p:cNvPr>
          <p:cNvSpPr/>
          <p:nvPr/>
        </p:nvSpPr>
        <p:spPr>
          <a:xfrm>
            <a:off x="2971773" y="2886620"/>
            <a:ext cx="201442" cy="20144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71500" dist="304800" dir="5400000" sx="88000" sy="88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C8D9CCD-8777-F145-8212-CF885036CC05}"/>
              </a:ext>
            </a:extLst>
          </p:cNvPr>
          <p:cNvCxnSpPr>
            <a:cxnSpLocks/>
          </p:cNvCxnSpPr>
          <p:nvPr/>
        </p:nvCxnSpPr>
        <p:spPr>
          <a:xfrm>
            <a:off x="3011411" y="5572194"/>
            <a:ext cx="5319932" cy="1"/>
          </a:xfrm>
          <a:prstGeom prst="straightConnector1">
            <a:avLst/>
          </a:prstGeom>
          <a:ln w="28575">
            <a:solidFill>
              <a:srgbClr val="C9BE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1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2149 0.1113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25039 0.034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5C886B0-8C5E-4A7D-B397-091C4E1D6446}"/>
              </a:ext>
            </a:extLst>
          </p:cNvPr>
          <p:cNvGrpSpPr/>
          <p:nvPr/>
        </p:nvGrpSpPr>
        <p:grpSpPr>
          <a:xfrm>
            <a:off x="1514895" y="781163"/>
            <a:ext cx="2835984" cy="5295673"/>
            <a:chOff x="1514895" y="781163"/>
            <a:chExt cx="2835984" cy="529567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6555E9A-229A-4DF0-A053-D29D8F447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076"/>
            <a:stretch/>
          </p:blipFill>
          <p:spPr>
            <a:xfrm>
              <a:off x="1702373" y="957127"/>
              <a:ext cx="2504364" cy="491383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58A6E3-C3CF-4D95-87C8-5B60108F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895" y="781163"/>
              <a:ext cx="2835984" cy="529567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C6E201-0258-408C-BC1D-114F5C1E9E6D}"/>
              </a:ext>
            </a:extLst>
          </p:cNvPr>
          <p:cNvSpPr txBox="1"/>
          <p:nvPr/>
        </p:nvSpPr>
        <p:spPr>
          <a:xfrm>
            <a:off x="6096000" y="1407175"/>
            <a:ext cx="564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sz="2800" dirty="0"/>
              <a:t>Blockchain-based Marketplace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BB5EBD-C792-44C4-ADBF-DCBC043F4188}"/>
              </a:ext>
            </a:extLst>
          </p:cNvPr>
          <p:cNvSpPr txBox="1"/>
          <p:nvPr/>
        </p:nvSpPr>
        <p:spPr>
          <a:xfrm>
            <a:off x="6103191" y="1042023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How we solve it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34AC5149-E986-4165-AC72-6F3B135C8D9E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8</a:t>
            </a:r>
          </a:p>
        </p:txBody>
      </p: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E8959BEB-0A40-B69F-1134-5843049713E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361568" y="2648066"/>
            <a:ext cx="4" cy="941199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>
            <a:extLst>
              <a:ext uri="{FF2B5EF4-FFF2-40B4-BE49-F238E27FC236}">
                <a16:creationId xmlns:a16="http://schemas.microsoft.com/office/drawing/2014/main" id="{F7DF8ADE-773C-C1D0-AB58-78F82A96BEF1}"/>
              </a:ext>
            </a:extLst>
          </p:cNvPr>
          <p:cNvSpPr txBox="1"/>
          <p:nvPr/>
        </p:nvSpPr>
        <p:spPr>
          <a:xfrm>
            <a:off x="6839743" y="3591801"/>
            <a:ext cx="32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Waiting List vs. Dutch Auction</a:t>
            </a:r>
          </a:p>
        </p:txBody>
      </p:sp>
      <p:grpSp>
        <p:nvGrpSpPr>
          <p:cNvPr id="24" name="Group 44">
            <a:extLst>
              <a:ext uri="{FF2B5EF4-FFF2-40B4-BE49-F238E27FC236}">
                <a16:creationId xmlns:a16="http://schemas.microsoft.com/office/drawing/2014/main" id="{8DA30190-133D-A0C4-14AB-FA6F3319DD36}"/>
              </a:ext>
            </a:extLst>
          </p:cNvPr>
          <p:cNvGrpSpPr/>
          <p:nvPr/>
        </p:nvGrpSpPr>
        <p:grpSpPr>
          <a:xfrm>
            <a:off x="6206414" y="3589265"/>
            <a:ext cx="310316" cy="310312"/>
            <a:chOff x="5767391" y="2188744"/>
            <a:chExt cx="428628" cy="428622"/>
          </a:xfrm>
        </p:grpSpPr>
        <p:sp>
          <p:nvSpPr>
            <p:cNvPr id="25" name="Oval 45">
              <a:extLst>
                <a:ext uri="{FF2B5EF4-FFF2-40B4-BE49-F238E27FC236}">
                  <a16:creationId xmlns:a16="http://schemas.microsoft.com/office/drawing/2014/main" id="{A0554944-EF95-012B-75F6-6E365FFC1125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B10A9446-9482-1FB1-AF27-04B344FC2657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06F7CB39-4490-9859-9299-7200B08E1383}"/>
              </a:ext>
            </a:extLst>
          </p:cNvPr>
          <p:cNvSpPr txBox="1"/>
          <p:nvPr/>
        </p:nvSpPr>
        <p:spPr>
          <a:xfrm>
            <a:off x="6839743" y="4839452"/>
            <a:ext cx="275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Corporate Actions</a:t>
            </a:r>
          </a:p>
        </p:txBody>
      </p:sp>
      <p:grpSp>
        <p:nvGrpSpPr>
          <p:cNvPr id="30" name="Group 48">
            <a:extLst>
              <a:ext uri="{FF2B5EF4-FFF2-40B4-BE49-F238E27FC236}">
                <a16:creationId xmlns:a16="http://schemas.microsoft.com/office/drawing/2014/main" id="{DCD672F2-AD5F-D667-363B-030D250C9B79}"/>
              </a:ext>
            </a:extLst>
          </p:cNvPr>
          <p:cNvGrpSpPr/>
          <p:nvPr/>
        </p:nvGrpSpPr>
        <p:grpSpPr>
          <a:xfrm>
            <a:off x="6206414" y="4841067"/>
            <a:ext cx="310316" cy="310312"/>
            <a:chOff x="5767391" y="2188744"/>
            <a:chExt cx="428628" cy="428622"/>
          </a:xfrm>
        </p:grpSpPr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4192BC6B-C1E7-6AE6-7A8E-C124F0EACF67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50">
              <a:extLst>
                <a:ext uri="{FF2B5EF4-FFF2-40B4-BE49-F238E27FC236}">
                  <a16:creationId xmlns:a16="http://schemas.microsoft.com/office/drawing/2014/main" id="{C076A2BB-B449-4515-1540-E734BB30CBF8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51">
            <a:extLst>
              <a:ext uri="{FF2B5EF4-FFF2-40B4-BE49-F238E27FC236}">
                <a16:creationId xmlns:a16="http://schemas.microsoft.com/office/drawing/2014/main" id="{24412141-3E2C-C671-3627-063E89107821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>
            <a:off x="6361572" y="3899577"/>
            <a:ext cx="0" cy="941490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2">
            <a:extLst>
              <a:ext uri="{FF2B5EF4-FFF2-40B4-BE49-F238E27FC236}">
                <a16:creationId xmlns:a16="http://schemas.microsoft.com/office/drawing/2014/main" id="{F47A5933-86D4-6B59-E010-66467ABCF416}"/>
              </a:ext>
            </a:extLst>
          </p:cNvPr>
          <p:cNvSpPr txBox="1"/>
          <p:nvPr/>
        </p:nvSpPr>
        <p:spPr>
          <a:xfrm>
            <a:off x="6839742" y="2341615"/>
            <a:ext cx="41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Tokenization</a:t>
            </a:r>
          </a:p>
        </p:txBody>
      </p:sp>
      <p:grpSp>
        <p:nvGrpSpPr>
          <p:cNvPr id="41" name="Group 44">
            <a:extLst>
              <a:ext uri="{FF2B5EF4-FFF2-40B4-BE49-F238E27FC236}">
                <a16:creationId xmlns:a16="http://schemas.microsoft.com/office/drawing/2014/main" id="{9A1DE9AC-636A-D1E6-817A-5DE8E5616A76}"/>
              </a:ext>
            </a:extLst>
          </p:cNvPr>
          <p:cNvGrpSpPr/>
          <p:nvPr/>
        </p:nvGrpSpPr>
        <p:grpSpPr>
          <a:xfrm>
            <a:off x="6206404" y="2336399"/>
            <a:ext cx="310316" cy="310312"/>
            <a:chOff x="5767391" y="2188744"/>
            <a:chExt cx="428628" cy="428622"/>
          </a:xfrm>
        </p:grpSpPr>
        <p:sp>
          <p:nvSpPr>
            <p:cNvPr id="42" name="Oval 45">
              <a:extLst>
                <a:ext uri="{FF2B5EF4-FFF2-40B4-BE49-F238E27FC236}">
                  <a16:creationId xmlns:a16="http://schemas.microsoft.com/office/drawing/2014/main" id="{F3756D8E-F17C-4F1E-6A32-732E3CD3D77C}"/>
                </a:ext>
              </a:extLst>
            </p:cNvPr>
            <p:cNvSpPr/>
            <p:nvPr/>
          </p:nvSpPr>
          <p:spPr>
            <a:xfrm>
              <a:off x="5767391" y="2188744"/>
              <a:ext cx="428628" cy="428622"/>
            </a:xfrm>
            <a:prstGeom prst="ellipse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solidFill>
                <a:srgbClr val="C9BE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6">
              <a:extLst>
                <a:ext uri="{FF2B5EF4-FFF2-40B4-BE49-F238E27FC236}">
                  <a16:creationId xmlns:a16="http://schemas.microsoft.com/office/drawing/2014/main" id="{E29619A4-6920-137B-3AC0-DA48FF9A6864}"/>
                </a:ext>
              </a:extLst>
            </p:cNvPr>
            <p:cNvSpPr/>
            <p:nvPr/>
          </p:nvSpPr>
          <p:spPr>
            <a:xfrm>
              <a:off x="5867399" y="2291351"/>
              <a:ext cx="228602" cy="228600"/>
            </a:xfrm>
            <a:prstGeom prst="ellipse">
              <a:avLst/>
            </a:prstGeom>
            <a:solidFill>
              <a:srgbClr val="C9BEF7"/>
            </a:solidFill>
            <a:ln>
              <a:noFill/>
            </a:ln>
            <a:effectLst>
              <a:outerShdw blurRad="571500" dist="304800" dir="5400000" sx="88000" sy="88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805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6ED5BF9-0ABA-488B-B216-7BEF08888B4C}"/>
              </a:ext>
            </a:extLst>
          </p:cNvPr>
          <p:cNvSpPr txBox="1"/>
          <p:nvPr/>
        </p:nvSpPr>
        <p:spPr>
          <a:xfrm>
            <a:off x="6699310" y="1574456"/>
            <a:ext cx="4617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r>
              <a:rPr lang="en-US" sz="3200" dirty="0"/>
              <a:t>Blockchain will help us to solve the problems we addressed before.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9C499B-8B0B-4EB8-983E-20BE144DD322}"/>
              </a:ext>
            </a:extLst>
          </p:cNvPr>
          <p:cNvSpPr txBox="1"/>
          <p:nvPr/>
        </p:nvSpPr>
        <p:spPr>
          <a:xfrm>
            <a:off x="6699310" y="3847911"/>
            <a:ext cx="3982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latin typeface="Inter Medium" panose="020B0502030000000004" pitchFamily="34" charset="0"/>
                <a:ea typeface="Inter Medium" panose="020B0502030000000004" pitchFamily="34" charset="0"/>
              </a:rPr>
              <a:t>Even tough a traditional database could too.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201EF2-43D2-4E64-AAF7-AC3FB52DA91A}"/>
              </a:ext>
            </a:extLst>
          </p:cNvPr>
          <p:cNvSpPr/>
          <p:nvPr/>
        </p:nvSpPr>
        <p:spPr>
          <a:xfrm>
            <a:off x="1327934" y="5977168"/>
            <a:ext cx="3623678" cy="880833"/>
          </a:xfrm>
          <a:custGeom>
            <a:avLst/>
            <a:gdLst>
              <a:gd name="connsiteX0" fmla="*/ 1811839 w 3623678"/>
              <a:gd name="connsiteY0" fmla="*/ 0 h 880833"/>
              <a:gd name="connsiteX1" fmla="*/ 3593211 w 3623678"/>
              <a:gd name="connsiteY1" fmla="*/ 840090 h 880833"/>
              <a:gd name="connsiteX2" fmla="*/ 3623678 w 3623678"/>
              <a:gd name="connsiteY2" fmla="*/ 880833 h 880833"/>
              <a:gd name="connsiteX3" fmla="*/ 0 w 3623678"/>
              <a:gd name="connsiteY3" fmla="*/ 880833 h 880833"/>
              <a:gd name="connsiteX4" fmla="*/ 30468 w 3623678"/>
              <a:gd name="connsiteY4" fmla="*/ 840090 h 880833"/>
              <a:gd name="connsiteX5" fmla="*/ 1811839 w 3623678"/>
              <a:gd name="connsiteY5" fmla="*/ 0 h 88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3678" h="880833">
                <a:moveTo>
                  <a:pt x="1811839" y="0"/>
                </a:moveTo>
                <a:cubicBezTo>
                  <a:pt x="2529006" y="0"/>
                  <a:pt x="3169793" y="327026"/>
                  <a:pt x="3593211" y="840090"/>
                </a:cubicBezTo>
                <a:lnTo>
                  <a:pt x="3623678" y="880833"/>
                </a:lnTo>
                <a:lnTo>
                  <a:pt x="0" y="880833"/>
                </a:lnTo>
                <a:lnTo>
                  <a:pt x="30468" y="840090"/>
                </a:lnTo>
                <a:cubicBezTo>
                  <a:pt x="453885" y="327026"/>
                  <a:pt x="1094672" y="0"/>
                  <a:pt x="1811839" y="0"/>
                </a:cubicBezTo>
                <a:close/>
              </a:path>
            </a:pathLst>
          </a:custGeom>
          <a:gradFill>
            <a:gsLst>
              <a:gs pos="50420">
                <a:srgbClr val="5A72D1"/>
              </a:gs>
              <a:gs pos="20000">
                <a:srgbClr val="235CE0"/>
              </a:gs>
              <a:gs pos="80000">
                <a:srgbClr val="8F87C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dplatzhalter 7" descr="Ein Bild, das Fisch, Rochen enthält.&#10;&#10;Automatisch generierte Beschreibung">
            <a:extLst>
              <a:ext uri="{FF2B5EF4-FFF2-40B4-BE49-F238E27FC236}">
                <a16:creationId xmlns:a16="http://schemas.microsoft.com/office/drawing/2014/main" id="{BF0D34A1-56A5-46E4-B58E-0DEE61DA16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r="23511"/>
          <a:stretch>
            <a:fillRect/>
          </a:stretch>
        </p:blipFill>
        <p:spPr/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599F1A40-D30C-49F9-B858-2B44B1463BAE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9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8039883-5978-B429-55EE-0DC768E83437}"/>
              </a:ext>
            </a:extLst>
          </p:cNvPr>
          <p:cNvGrpSpPr/>
          <p:nvPr/>
        </p:nvGrpSpPr>
        <p:grpSpPr>
          <a:xfrm>
            <a:off x="6707626" y="4473633"/>
            <a:ext cx="4529514" cy="1319928"/>
            <a:chOff x="6707626" y="4473633"/>
            <a:chExt cx="4529514" cy="1319928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8ECB552A-5180-451A-A647-6F62BEF74B5D}"/>
                </a:ext>
              </a:extLst>
            </p:cNvPr>
            <p:cNvGrpSpPr/>
            <p:nvPr/>
          </p:nvGrpSpPr>
          <p:grpSpPr>
            <a:xfrm>
              <a:off x="9780508" y="4473633"/>
              <a:ext cx="1456632" cy="1319928"/>
              <a:chOff x="7865759" y="4487810"/>
              <a:chExt cx="1456632" cy="1319928"/>
            </a:xfrm>
          </p:grpSpPr>
          <p:sp>
            <p:nvSpPr>
              <p:cNvPr id="13" name="TextBox 72">
                <a:extLst>
                  <a:ext uri="{FF2B5EF4-FFF2-40B4-BE49-F238E27FC236}">
                    <a16:creationId xmlns:a16="http://schemas.microsoft.com/office/drawing/2014/main" id="{A7CC08EB-05D2-407E-90C5-566692A232E1}"/>
                  </a:ext>
                </a:extLst>
              </p:cNvPr>
              <p:cNvSpPr txBox="1"/>
              <p:nvPr/>
            </p:nvSpPr>
            <p:spPr>
              <a:xfrm>
                <a:off x="7865759" y="5499961"/>
                <a:ext cx="1456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solidFill>
                      <a:schemeClr val="bg1"/>
                    </a:solidFill>
                    <a:latin typeface="Space Grotesk Medium" pitchFamily="2" charset="0"/>
                    <a:cs typeface="Space Grotesk Medium" pitchFamily="2" charset="0"/>
                  </a:defRPr>
                </a:lvl1pPr>
              </a:lstStyle>
              <a:p>
                <a:r>
                  <a:rPr lang="en-US" sz="1400" dirty="0" err="1"/>
                  <a:t>DeFi</a:t>
                </a:r>
                <a:endParaRPr lang="en-US" sz="1200" dirty="0"/>
              </a:p>
            </p:txBody>
          </p:sp>
          <p:sp>
            <p:nvSpPr>
              <p:cNvPr id="16" name="Oval 76">
                <a:extLst>
                  <a:ext uri="{FF2B5EF4-FFF2-40B4-BE49-F238E27FC236}">
                    <a16:creationId xmlns:a16="http://schemas.microsoft.com/office/drawing/2014/main" id="{B8B3659A-ABF7-4788-A24A-1A886767E2FF}"/>
                  </a:ext>
                </a:extLst>
              </p:cNvPr>
              <p:cNvSpPr/>
              <p:nvPr/>
            </p:nvSpPr>
            <p:spPr>
              <a:xfrm flipH="1">
                <a:off x="8185468" y="4487810"/>
                <a:ext cx="817214" cy="817214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gradFill>
                  <a:gsLst>
                    <a:gs pos="50420">
                      <a:srgbClr val="5A72D1"/>
                    </a:gs>
                    <a:gs pos="20000">
                      <a:srgbClr val="235CE0"/>
                    </a:gs>
                    <a:gs pos="80000">
                      <a:srgbClr val="8F87C2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A498E69B-28B5-4A48-BBE7-EE98E0324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32138" y="4634480"/>
                <a:ext cx="523875" cy="523875"/>
              </a:xfrm>
              <a:prstGeom prst="rect">
                <a:avLst/>
              </a:prstGeom>
            </p:spPr>
          </p:pic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687B29F-6D03-627E-04D1-275ABFF603A2}"/>
                </a:ext>
              </a:extLst>
            </p:cNvPr>
            <p:cNvGrpSpPr/>
            <p:nvPr/>
          </p:nvGrpSpPr>
          <p:grpSpPr>
            <a:xfrm>
              <a:off x="6707626" y="4473633"/>
              <a:ext cx="1377850" cy="1319928"/>
              <a:chOff x="6601296" y="4473633"/>
              <a:chExt cx="1377850" cy="1319928"/>
            </a:xfrm>
          </p:grpSpPr>
          <p:sp>
            <p:nvSpPr>
              <p:cNvPr id="7" name="TextBox 74">
                <a:extLst>
                  <a:ext uri="{FF2B5EF4-FFF2-40B4-BE49-F238E27FC236}">
                    <a16:creationId xmlns:a16="http://schemas.microsoft.com/office/drawing/2014/main" id="{73EB0FD6-3173-49ED-9843-285A92DAEAFF}"/>
                  </a:ext>
                </a:extLst>
              </p:cNvPr>
              <p:cNvSpPr txBox="1"/>
              <p:nvPr/>
            </p:nvSpPr>
            <p:spPr>
              <a:xfrm>
                <a:off x="6601296" y="5485784"/>
                <a:ext cx="1377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solidFill>
                      <a:schemeClr val="bg1"/>
                    </a:solidFill>
                    <a:latin typeface="Space Grotesk Medium" pitchFamily="2" charset="0"/>
                    <a:cs typeface="Space Grotesk Medium" pitchFamily="2" charset="0"/>
                  </a:defRPr>
                </a:lvl1pPr>
              </a:lstStyle>
              <a:p>
                <a:r>
                  <a:rPr lang="en-US" sz="1400" dirty="0"/>
                  <a:t>Transparency</a:t>
                </a:r>
              </a:p>
            </p:txBody>
          </p:sp>
          <p:sp>
            <p:nvSpPr>
              <p:cNvPr id="10" name="Oval 78">
                <a:extLst>
                  <a:ext uri="{FF2B5EF4-FFF2-40B4-BE49-F238E27FC236}">
                    <a16:creationId xmlns:a16="http://schemas.microsoft.com/office/drawing/2014/main" id="{72E4E7CF-D42B-4875-946A-AE6E1F8E90A6}"/>
                  </a:ext>
                </a:extLst>
              </p:cNvPr>
              <p:cNvSpPr/>
              <p:nvPr/>
            </p:nvSpPr>
            <p:spPr>
              <a:xfrm flipH="1">
                <a:off x="6881614" y="4473633"/>
                <a:ext cx="817214" cy="817214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gradFill>
                  <a:gsLst>
                    <a:gs pos="50420">
                      <a:srgbClr val="5A72D1"/>
                    </a:gs>
                    <a:gs pos="20000">
                      <a:srgbClr val="235CE0"/>
                    </a:gs>
                    <a:gs pos="80000">
                      <a:srgbClr val="8F87C2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6DF5EEE5-5BE5-5171-0346-F956A4A90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77570" y="4690855"/>
                <a:ext cx="425302" cy="425302"/>
              </a:xfrm>
              <a:prstGeom prst="rect">
                <a:avLst/>
              </a:prstGeom>
            </p:spPr>
          </p:pic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0E4C4D5-71E9-8738-0E37-2E51D8D95652}"/>
                </a:ext>
              </a:extLst>
            </p:cNvPr>
            <p:cNvGrpSpPr/>
            <p:nvPr/>
          </p:nvGrpSpPr>
          <p:grpSpPr>
            <a:xfrm>
              <a:off x="8244067" y="4473633"/>
              <a:ext cx="1377850" cy="1319928"/>
              <a:chOff x="8391110" y="4473633"/>
              <a:chExt cx="1377850" cy="1319928"/>
            </a:xfrm>
          </p:grpSpPr>
          <p:sp>
            <p:nvSpPr>
              <p:cNvPr id="33" name="Oval 78">
                <a:extLst>
                  <a:ext uri="{FF2B5EF4-FFF2-40B4-BE49-F238E27FC236}">
                    <a16:creationId xmlns:a16="http://schemas.microsoft.com/office/drawing/2014/main" id="{D23D352A-E601-58B8-D211-1C6E70C4440F}"/>
                  </a:ext>
                </a:extLst>
              </p:cNvPr>
              <p:cNvSpPr/>
              <p:nvPr/>
            </p:nvSpPr>
            <p:spPr>
              <a:xfrm flipH="1">
                <a:off x="8671428" y="4473633"/>
                <a:ext cx="817214" cy="817214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gradFill>
                  <a:gsLst>
                    <a:gs pos="50420">
                      <a:srgbClr val="5A72D1"/>
                    </a:gs>
                    <a:gs pos="20000">
                      <a:srgbClr val="235CE0"/>
                    </a:gs>
                    <a:gs pos="80000">
                      <a:srgbClr val="8F87C2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47544722-05FA-A37F-5BC8-3F00F741761A}"/>
                  </a:ext>
                </a:extLst>
              </p:cNvPr>
              <p:cNvGrpSpPr/>
              <p:nvPr/>
            </p:nvGrpSpPr>
            <p:grpSpPr>
              <a:xfrm>
                <a:off x="8881839" y="4652045"/>
                <a:ext cx="440748" cy="526012"/>
                <a:chOff x="8853931" y="4653562"/>
                <a:chExt cx="440748" cy="526012"/>
              </a:xfrm>
            </p:grpSpPr>
            <p:pic>
              <p:nvPicPr>
                <p:cNvPr id="25" name="Grafik 24">
                  <a:extLst>
                    <a:ext uri="{FF2B5EF4-FFF2-40B4-BE49-F238E27FC236}">
                      <a16:creationId xmlns:a16="http://schemas.microsoft.com/office/drawing/2014/main" id="{FCC5AF1D-D43C-1CB9-6615-E1E1299213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3931" y="4653562"/>
                  <a:ext cx="385144" cy="473760"/>
                </a:xfrm>
                <a:prstGeom prst="rect">
                  <a:avLst/>
                </a:prstGeom>
              </p:spPr>
            </p:pic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5C6139B2-F2AD-3F79-A0B0-249927525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1639" y="4876534"/>
                  <a:ext cx="303040" cy="303040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74">
                <a:extLst>
                  <a:ext uri="{FF2B5EF4-FFF2-40B4-BE49-F238E27FC236}">
                    <a16:creationId xmlns:a16="http://schemas.microsoft.com/office/drawing/2014/main" id="{0C915695-6C13-4F0B-6584-FAC892A1E22B}"/>
                  </a:ext>
                </a:extLst>
              </p:cNvPr>
              <p:cNvSpPr txBox="1"/>
              <p:nvPr/>
            </p:nvSpPr>
            <p:spPr>
              <a:xfrm>
                <a:off x="8391110" y="5485784"/>
                <a:ext cx="1377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solidFill>
                      <a:schemeClr val="bg1"/>
                    </a:solidFill>
                    <a:latin typeface="Space Grotesk Medium" pitchFamily="2" charset="0"/>
                    <a:cs typeface="Space Grotesk Medium" pitchFamily="2" charset="0"/>
                  </a:defRPr>
                </a:lvl1pPr>
              </a:lstStyle>
              <a:p>
                <a:r>
                  <a:rPr lang="en-US" sz="1400" dirty="0"/>
                  <a:t>Verifiable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4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99358A62-6DA8-4132-ADD8-75F889BC83BF}"/>
              </a:ext>
            </a:extLst>
          </p:cNvPr>
          <p:cNvSpPr/>
          <p:nvPr/>
        </p:nvSpPr>
        <p:spPr>
          <a:xfrm flipH="1">
            <a:off x="6397817" y="0"/>
            <a:ext cx="5794173" cy="6858000"/>
          </a:xfrm>
          <a:prstGeom prst="rect">
            <a:avLst/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1" descr="Ein Bild, das Text, Elektronik, Anzeige, Screenshot enthält.&#10;&#10;Automatisch generierte Beschreibung">
            <a:extLst>
              <a:ext uri="{FF2B5EF4-FFF2-40B4-BE49-F238E27FC236}">
                <a16:creationId xmlns:a16="http://schemas.microsoft.com/office/drawing/2014/main" id="{1270A05E-B09A-46D5-A2B5-D368589BB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25" y="597600"/>
            <a:ext cx="3437583" cy="726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7A7F2B-4A9B-4DBB-9F7A-652967EC6696}"/>
              </a:ext>
            </a:extLst>
          </p:cNvPr>
          <p:cNvSpPr txBox="1"/>
          <p:nvPr/>
        </p:nvSpPr>
        <p:spPr>
          <a:xfrm>
            <a:off x="872634" y="1254200"/>
            <a:ext cx="468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dirty="0"/>
              <a:t>Create Fund</a:t>
            </a:r>
          </a:p>
          <a:p>
            <a:pPr algn="l"/>
            <a:r>
              <a:rPr lang="en-US" dirty="0"/>
              <a:t>Portfolio Manager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39031B-14BB-4C17-83E0-1ACBE6281F2C}"/>
              </a:ext>
            </a:extLst>
          </p:cNvPr>
          <p:cNvSpPr txBox="1"/>
          <p:nvPr/>
        </p:nvSpPr>
        <p:spPr>
          <a:xfrm>
            <a:off x="872633" y="831628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Web Application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852505E8-0997-4336-A1FB-FA2546DDAC2B}"/>
              </a:ext>
            </a:extLst>
          </p:cNvPr>
          <p:cNvSpPr txBox="1"/>
          <p:nvPr/>
        </p:nvSpPr>
        <p:spPr>
          <a:xfrm>
            <a:off x="889890" y="6345122"/>
            <a:ext cx="400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cs typeface="Space Grotesk SemiBold" pitchFamily="2" charset="0"/>
              </a:rPr>
              <a:t>https://cef-marketplace.vercel.app</a:t>
            </a:r>
          </a:p>
        </p:txBody>
      </p:sp>
      <p:cxnSp>
        <p:nvCxnSpPr>
          <p:cNvPr id="77" name="Straight Connector 15">
            <a:extLst>
              <a:ext uri="{FF2B5EF4-FFF2-40B4-BE49-F238E27FC236}">
                <a16:creationId xmlns:a16="http://schemas.microsoft.com/office/drawing/2014/main" id="{1576A3CB-A34F-46A4-B73A-BC5D448D0C4D}"/>
              </a:ext>
            </a:extLst>
          </p:cNvPr>
          <p:cNvCxnSpPr>
            <a:cxnSpLocks/>
            <a:stCxn id="86" idx="4"/>
            <a:endCxn id="84" idx="0"/>
          </p:cNvCxnSpPr>
          <p:nvPr/>
        </p:nvCxnSpPr>
        <p:spPr>
          <a:xfrm>
            <a:off x="1128139" y="3033957"/>
            <a:ext cx="0" cy="525318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9985B11-82D9-4422-AAE1-5DCCDF0E55BA}"/>
              </a:ext>
            </a:extLst>
          </p:cNvPr>
          <p:cNvGrpSpPr/>
          <p:nvPr/>
        </p:nvGrpSpPr>
        <p:grpSpPr>
          <a:xfrm>
            <a:off x="972981" y="2723645"/>
            <a:ext cx="3385099" cy="342417"/>
            <a:chOff x="980077" y="2723645"/>
            <a:chExt cx="3385099" cy="342417"/>
          </a:xfrm>
        </p:grpSpPr>
        <p:sp>
          <p:nvSpPr>
            <p:cNvPr id="49" name="TextBox 32">
              <a:extLst>
                <a:ext uri="{FF2B5EF4-FFF2-40B4-BE49-F238E27FC236}">
                  <a16:creationId xmlns:a16="http://schemas.microsoft.com/office/drawing/2014/main" id="{7C9C87E1-76BA-4F3E-8478-6725BD449949}"/>
                </a:ext>
              </a:extLst>
            </p:cNvPr>
            <p:cNvSpPr txBox="1"/>
            <p:nvPr/>
          </p:nvSpPr>
          <p:spPr>
            <a:xfrm>
              <a:off x="1613402" y="2727508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Title &amp; Description</a:t>
              </a: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A677F349-642F-46A9-8542-1509405AC39A}"/>
                </a:ext>
              </a:extLst>
            </p:cNvPr>
            <p:cNvGrpSpPr/>
            <p:nvPr/>
          </p:nvGrpSpPr>
          <p:grpSpPr>
            <a:xfrm>
              <a:off x="980077" y="2723645"/>
              <a:ext cx="310316" cy="310312"/>
              <a:chOff x="5767397" y="2188743"/>
              <a:chExt cx="428628" cy="428622"/>
            </a:xfrm>
          </p:grpSpPr>
          <p:sp>
            <p:nvSpPr>
              <p:cNvPr id="86" name="Oval 37">
                <a:extLst>
                  <a:ext uri="{FF2B5EF4-FFF2-40B4-BE49-F238E27FC236}">
                    <a16:creationId xmlns:a16="http://schemas.microsoft.com/office/drawing/2014/main" id="{1F0A8028-D06D-404F-AA07-B6C04A951483}"/>
                  </a:ext>
                </a:extLst>
              </p:cNvPr>
              <p:cNvSpPr/>
              <p:nvPr/>
            </p:nvSpPr>
            <p:spPr>
              <a:xfrm>
                <a:off x="5767397" y="2188743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16">
                <a:extLst>
                  <a:ext uri="{FF2B5EF4-FFF2-40B4-BE49-F238E27FC236}">
                    <a16:creationId xmlns:a16="http://schemas.microsoft.com/office/drawing/2014/main" id="{3C06B9F0-266D-4ADC-A1B2-63526E214BBC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7F557F5-6B9D-4554-869B-2DC83ED00DF0}"/>
              </a:ext>
            </a:extLst>
          </p:cNvPr>
          <p:cNvGrpSpPr/>
          <p:nvPr/>
        </p:nvGrpSpPr>
        <p:grpSpPr>
          <a:xfrm>
            <a:off x="972981" y="3559275"/>
            <a:ext cx="3969436" cy="341089"/>
            <a:chOff x="980069" y="3526841"/>
            <a:chExt cx="3969436" cy="341089"/>
          </a:xfrm>
        </p:grpSpPr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id="{FE66A2A1-B01F-4828-8DDD-CE548B136BFA}"/>
                </a:ext>
              </a:extLst>
            </p:cNvPr>
            <p:cNvSpPr txBox="1"/>
            <p:nvPr/>
          </p:nvSpPr>
          <p:spPr>
            <a:xfrm>
              <a:off x="1613401" y="3529376"/>
              <a:ext cx="33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Price Mechanism</a:t>
              </a:r>
            </a:p>
          </p:txBody>
        </p:sp>
        <p:grpSp>
          <p:nvGrpSpPr>
            <p:cNvPr id="79" name="Group 44">
              <a:extLst>
                <a:ext uri="{FF2B5EF4-FFF2-40B4-BE49-F238E27FC236}">
                  <a16:creationId xmlns:a16="http://schemas.microsoft.com/office/drawing/2014/main" id="{B2ED05B8-8D82-41B9-AA38-E7766B501B23}"/>
                </a:ext>
              </a:extLst>
            </p:cNvPr>
            <p:cNvGrpSpPr/>
            <p:nvPr/>
          </p:nvGrpSpPr>
          <p:grpSpPr>
            <a:xfrm>
              <a:off x="980069" y="3526841"/>
              <a:ext cx="310316" cy="310312"/>
              <a:chOff x="5767386" y="2188745"/>
              <a:chExt cx="428628" cy="428622"/>
            </a:xfrm>
          </p:grpSpPr>
          <p:sp>
            <p:nvSpPr>
              <p:cNvPr id="84" name="Oval 45">
                <a:extLst>
                  <a:ext uri="{FF2B5EF4-FFF2-40B4-BE49-F238E27FC236}">
                    <a16:creationId xmlns:a16="http://schemas.microsoft.com/office/drawing/2014/main" id="{76159F0D-E93D-4B23-9F10-DB5801FDA5CD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46">
                <a:extLst>
                  <a:ext uri="{FF2B5EF4-FFF2-40B4-BE49-F238E27FC236}">
                    <a16:creationId xmlns:a16="http://schemas.microsoft.com/office/drawing/2014/main" id="{07C11B95-EF5F-4AF6-9500-DA67972F5929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B3DC08E-166A-4AC0-85EB-DD456517F716}"/>
              </a:ext>
            </a:extLst>
          </p:cNvPr>
          <p:cNvGrpSpPr/>
          <p:nvPr/>
        </p:nvGrpSpPr>
        <p:grpSpPr>
          <a:xfrm>
            <a:off x="972981" y="5225345"/>
            <a:ext cx="3385107" cy="338554"/>
            <a:chOff x="980069" y="5225345"/>
            <a:chExt cx="3385107" cy="338554"/>
          </a:xfrm>
        </p:grpSpPr>
        <p:sp>
          <p:nvSpPr>
            <p:cNvPr id="51" name="TextBox 36">
              <a:extLst>
                <a:ext uri="{FF2B5EF4-FFF2-40B4-BE49-F238E27FC236}">
                  <a16:creationId xmlns:a16="http://schemas.microsoft.com/office/drawing/2014/main" id="{D590FECB-9B23-4FDF-9BD5-0ADCF8AE4316}"/>
                </a:ext>
              </a:extLst>
            </p:cNvPr>
            <p:cNvSpPr txBox="1"/>
            <p:nvPr/>
          </p:nvSpPr>
          <p:spPr>
            <a:xfrm>
              <a:off x="1613402" y="5225345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White-Listing</a:t>
              </a:r>
            </a:p>
          </p:txBody>
        </p:sp>
        <p:grpSp>
          <p:nvGrpSpPr>
            <p:cNvPr id="80" name="Group 48">
              <a:extLst>
                <a:ext uri="{FF2B5EF4-FFF2-40B4-BE49-F238E27FC236}">
                  <a16:creationId xmlns:a16="http://schemas.microsoft.com/office/drawing/2014/main" id="{4A8150FC-E23C-41B3-9BBE-401DD04209A8}"/>
                </a:ext>
              </a:extLst>
            </p:cNvPr>
            <p:cNvGrpSpPr/>
            <p:nvPr/>
          </p:nvGrpSpPr>
          <p:grpSpPr>
            <a:xfrm>
              <a:off x="980069" y="5226961"/>
              <a:ext cx="310316" cy="310312"/>
              <a:chOff x="5767386" y="2188745"/>
              <a:chExt cx="428628" cy="428622"/>
            </a:xfrm>
          </p:grpSpPr>
          <p:sp>
            <p:nvSpPr>
              <p:cNvPr id="82" name="Oval 49">
                <a:extLst>
                  <a:ext uri="{FF2B5EF4-FFF2-40B4-BE49-F238E27FC236}">
                    <a16:creationId xmlns:a16="http://schemas.microsoft.com/office/drawing/2014/main" id="{8A70B316-4F5A-45E5-9065-AE6A8725FF13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50">
                <a:extLst>
                  <a:ext uri="{FF2B5EF4-FFF2-40B4-BE49-F238E27FC236}">
                    <a16:creationId xmlns:a16="http://schemas.microsoft.com/office/drawing/2014/main" id="{E1EF5168-9D88-4D22-B658-8738D8999436}"/>
                  </a:ext>
                </a:extLst>
              </p:cNvPr>
              <p:cNvSpPr/>
              <p:nvPr/>
            </p:nvSpPr>
            <p:spPr>
              <a:xfrm>
                <a:off x="5867399" y="2291350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Connector 51">
            <a:extLst>
              <a:ext uri="{FF2B5EF4-FFF2-40B4-BE49-F238E27FC236}">
                <a16:creationId xmlns:a16="http://schemas.microsoft.com/office/drawing/2014/main" id="{1B95AED2-6CCB-4CEF-B2FF-C6282A1763C1}"/>
              </a:ext>
            </a:extLst>
          </p:cNvPr>
          <p:cNvCxnSpPr>
            <a:cxnSpLocks/>
            <a:stCxn id="84" idx="4"/>
            <a:endCxn id="104" idx="0"/>
          </p:cNvCxnSpPr>
          <p:nvPr/>
        </p:nvCxnSpPr>
        <p:spPr>
          <a:xfrm>
            <a:off x="1128139" y="3869587"/>
            <a:ext cx="0" cy="525606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3B3A84F-E37B-4617-AFDA-B214D70A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800" y="590213"/>
            <a:ext cx="3438000" cy="13431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A764AAC-A7EB-492B-A4D6-26F01C263977}"/>
              </a:ext>
            </a:extLst>
          </p:cNvPr>
          <p:cNvGrpSpPr/>
          <p:nvPr/>
        </p:nvGrpSpPr>
        <p:grpSpPr>
          <a:xfrm>
            <a:off x="972981" y="4393577"/>
            <a:ext cx="3385107" cy="338554"/>
            <a:chOff x="972981" y="4378285"/>
            <a:chExt cx="3385107" cy="338554"/>
          </a:xfrm>
        </p:grpSpPr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E5096BA6-E568-4C96-8A54-0BCEC698429E}"/>
                </a:ext>
              </a:extLst>
            </p:cNvPr>
            <p:cNvSpPr txBox="1"/>
            <p:nvPr/>
          </p:nvSpPr>
          <p:spPr>
            <a:xfrm>
              <a:off x="1606314" y="4378285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Minting</a:t>
              </a:r>
            </a:p>
          </p:txBody>
        </p:sp>
        <p:grpSp>
          <p:nvGrpSpPr>
            <p:cNvPr id="103" name="Group 48">
              <a:extLst>
                <a:ext uri="{FF2B5EF4-FFF2-40B4-BE49-F238E27FC236}">
                  <a16:creationId xmlns:a16="http://schemas.microsoft.com/office/drawing/2014/main" id="{1C0A341A-D31F-468F-937D-40B4B6E6F5DD}"/>
                </a:ext>
              </a:extLst>
            </p:cNvPr>
            <p:cNvGrpSpPr/>
            <p:nvPr/>
          </p:nvGrpSpPr>
          <p:grpSpPr>
            <a:xfrm>
              <a:off x="972981" y="4379901"/>
              <a:ext cx="310316" cy="310312"/>
              <a:chOff x="5767386" y="2188745"/>
              <a:chExt cx="428628" cy="428622"/>
            </a:xfrm>
          </p:grpSpPr>
          <p:sp>
            <p:nvSpPr>
              <p:cNvPr id="104" name="Oval 49">
                <a:extLst>
                  <a:ext uri="{FF2B5EF4-FFF2-40B4-BE49-F238E27FC236}">
                    <a16:creationId xmlns:a16="http://schemas.microsoft.com/office/drawing/2014/main" id="{5A2CBC2F-A4A4-44CC-BD36-9D4CAC6B6689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50">
                <a:extLst>
                  <a:ext uri="{FF2B5EF4-FFF2-40B4-BE49-F238E27FC236}">
                    <a16:creationId xmlns:a16="http://schemas.microsoft.com/office/drawing/2014/main" id="{6392384A-E1EC-4BF2-BB0E-9D9D800EDBC4}"/>
                  </a:ext>
                </a:extLst>
              </p:cNvPr>
              <p:cNvSpPr/>
              <p:nvPr/>
            </p:nvSpPr>
            <p:spPr>
              <a:xfrm>
                <a:off x="5867399" y="2291350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6" name="Straight Connector 51">
            <a:extLst>
              <a:ext uri="{FF2B5EF4-FFF2-40B4-BE49-F238E27FC236}">
                <a16:creationId xmlns:a16="http://schemas.microsoft.com/office/drawing/2014/main" id="{39D748C4-8D68-4DFE-BEA6-F6014EDEABCD}"/>
              </a:ext>
            </a:extLst>
          </p:cNvPr>
          <p:cNvCxnSpPr>
            <a:cxnSpLocks/>
            <a:stCxn id="104" idx="4"/>
            <a:endCxn id="82" idx="0"/>
          </p:cNvCxnSpPr>
          <p:nvPr/>
        </p:nvCxnSpPr>
        <p:spPr>
          <a:xfrm>
            <a:off x="1128139" y="4705505"/>
            <a:ext cx="0" cy="521456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6">
            <a:extLst>
              <a:ext uri="{FF2B5EF4-FFF2-40B4-BE49-F238E27FC236}">
                <a16:creationId xmlns:a16="http://schemas.microsoft.com/office/drawing/2014/main" id="{0BD05B22-4415-447E-BD48-F9A9216D1502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75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4.375E-6 -0.5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52222 L 4.375E-6 -0.837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83727 L 4.375E-6 -1.207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2">
            <a:extLst>
              <a:ext uri="{FF2B5EF4-FFF2-40B4-BE49-F238E27FC236}">
                <a16:creationId xmlns:a16="http://schemas.microsoft.com/office/drawing/2014/main" id="{F994A876-DD8F-4412-902A-415A75038D17}"/>
              </a:ext>
            </a:extLst>
          </p:cNvPr>
          <p:cNvSpPr txBox="1"/>
          <p:nvPr/>
        </p:nvSpPr>
        <p:spPr>
          <a:xfrm>
            <a:off x="872633" y="831628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Web Application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B7FF056-AB0E-4766-B802-9385A537F5CA}"/>
              </a:ext>
            </a:extLst>
          </p:cNvPr>
          <p:cNvSpPr txBox="1"/>
          <p:nvPr/>
        </p:nvSpPr>
        <p:spPr>
          <a:xfrm>
            <a:off x="889890" y="6345122"/>
            <a:ext cx="400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cs typeface="Space Grotesk SemiBold" pitchFamily="2" charset="0"/>
              </a:rPr>
              <a:t>https://cef-marketplace.vercel.app</a:t>
            </a:r>
          </a:p>
        </p:txBody>
      </p: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7C618161-D6E3-41EA-B7B0-85FAE9E4CD6E}"/>
              </a:ext>
            </a:extLst>
          </p:cNvPr>
          <p:cNvCxnSpPr>
            <a:cxnSpLocks/>
            <a:stCxn id="22" idx="4"/>
            <a:endCxn id="28" idx="0"/>
          </p:cNvCxnSpPr>
          <p:nvPr/>
        </p:nvCxnSpPr>
        <p:spPr>
          <a:xfrm>
            <a:off x="1128139" y="3033957"/>
            <a:ext cx="845" cy="525318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0D0899B-E96B-4C0F-86A3-BA89ACAC1924}"/>
              </a:ext>
            </a:extLst>
          </p:cNvPr>
          <p:cNvGrpSpPr/>
          <p:nvPr/>
        </p:nvGrpSpPr>
        <p:grpSpPr>
          <a:xfrm>
            <a:off x="972981" y="2723645"/>
            <a:ext cx="3385099" cy="342417"/>
            <a:chOff x="980077" y="2723645"/>
            <a:chExt cx="3385099" cy="342417"/>
          </a:xfrm>
        </p:grpSpPr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90F8D8F1-09B2-4FA1-B7D3-4C2E60082D03}"/>
                </a:ext>
              </a:extLst>
            </p:cNvPr>
            <p:cNvSpPr txBox="1"/>
            <p:nvPr/>
          </p:nvSpPr>
          <p:spPr>
            <a:xfrm>
              <a:off x="1613402" y="2727508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Withdraw</a:t>
              </a:r>
            </a:p>
          </p:txBody>
        </p: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C5A83709-75CC-454E-B5AA-5B7DC6F3296C}"/>
                </a:ext>
              </a:extLst>
            </p:cNvPr>
            <p:cNvGrpSpPr/>
            <p:nvPr/>
          </p:nvGrpSpPr>
          <p:grpSpPr>
            <a:xfrm>
              <a:off x="980077" y="2723645"/>
              <a:ext cx="310316" cy="310312"/>
              <a:chOff x="5767397" y="2188743"/>
              <a:chExt cx="428628" cy="428622"/>
            </a:xfrm>
          </p:grpSpPr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62480A09-0C12-4201-93CC-4BFE0A228478}"/>
                  </a:ext>
                </a:extLst>
              </p:cNvPr>
              <p:cNvSpPr/>
              <p:nvPr/>
            </p:nvSpPr>
            <p:spPr>
              <a:xfrm>
                <a:off x="5767397" y="2188743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16">
                <a:extLst>
                  <a:ext uri="{FF2B5EF4-FFF2-40B4-BE49-F238E27FC236}">
                    <a16:creationId xmlns:a16="http://schemas.microsoft.com/office/drawing/2014/main" id="{561729C0-2620-4668-A199-FAF870A1E965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12A701B-480A-45A8-B16C-CF014986E3D3}"/>
              </a:ext>
            </a:extLst>
          </p:cNvPr>
          <p:cNvGrpSpPr/>
          <p:nvPr/>
        </p:nvGrpSpPr>
        <p:grpSpPr>
          <a:xfrm>
            <a:off x="963455" y="3559275"/>
            <a:ext cx="4234745" cy="587310"/>
            <a:chOff x="980069" y="3526841"/>
            <a:chExt cx="3969436" cy="587310"/>
          </a:xfrm>
        </p:grpSpPr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B51900B7-9EE3-46B4-A5E8-5692D22951B0}"/>
                </a:ext>
              </a:extLst>
            </p:cNvPr>
            <p:cNvSpPr txBox="1"/>
            <p:nvPr/>
          </p:nvSpPr>
          <p:spPr>
            <a:xfrm>
              <a:off x="1613401" y="3529376"/>
              <a:ext cx="33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Add &amp; Remove Qualified Investors</a:t>
              </a:r>
            </a:p>
          </p:txBody>
        </p:sp>
        <p:grpSp>
          <p:nvGrpSpPr>
            <p:cNvPr id="27" name="Group 44">
              <a:extLst>
                <a:ext uri="{FF2B5EF4-FFF2-40B4-BE49-F238E27FC236}">
                  <a16:creationId xmlns:a16="http://schemas.microsoft.com/office/drawing/2014/main" id="{59B0FBBB-239E-495E-B799-7EB3ECC059B4}"/>
                </a:ext>
              </a:extLst>
            </p:cNvPr>
            <p:cNvGrpSpPr/>
            <p:nvPr/>
          </p:nvGrpSpPr>
          <p:grpSpPr>
            <a:xfrm>
              <a:off x="980069" y="3526841"/>
              <a:ext cx="310316" cy="310312"/>
              <a:chOff x="5767386" y="2188745"/>
              <a:chExt cx="428628" cy="428622"/>
            </a:xfrm>
          </p:grpSpPr>
          <p:sp>
            <p:nvSpPr>
              <p:cNvPr id="28" name="Oval 45">
                <a:extLst>
                  <a:ext uri="{FF2B5EF4-FFF2-40B4-BE49-F238E27FC236}">
                    <a16:creationId xmlns:a16="http://schemas.microsoft.com/office/drawing/2014/main" id="{B07BB661-A0E5-407A-AD79-84496D5756B8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46">
                <a:extLst>
                  <a:ext uri="{FF2B5EF4-FFF2-40B4-BE49-F238E27FC236}">
                    <a16:creationId xmlns:a16="http://schemas.microsoft.com/office/drawing/2014/main" id="{C93ED03C-5496-48C0-A07A-0F5289A623A9}"/>
                  </a:ext>
                </a:extLst>
              </p:cNvPr>
              <p:cNvSpPr/>
              <p:nvPr/>
            </p:nvSpPr>
            <p:spPr>
              <a:xfrm>
                <a:off x="5867398" y="2288757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F996A8B9-E982-47FE-AA6B-7C4480A82239}"/>
              </a:ext>
            </a:extLst>
          </p:cNvPr>
          <p:cNvCxnSpPr>
            <a:cxnSpLocks/>
            <a:stCxn id="28" idx="4"/>
            <a:endCxn id="39" idx="0"/>
          </p:cNvCxnSpPr>
          <p:nvPr/>
        </p:nvCxnSpPr>
        <p:spPr>
          <a:xfrm flipH="1">
            <a:off x="1128139" y="3869587"/>
            <a:ext cx="845" cy="525606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9E220C9-1861-4F13-914A-A135C7FC8305}"/>
              </a:ext>
            </a:extLst>
          </p:cNvPr>
          <p:cNvGrpSpPr/>
          <p:nvPr/>
        </p:nvGrpSpPr>
        <p:grpSpPr>
          <a:xfrm>
            <a:off x="972981" y="4393577"/>
            <a:ext cx="3385107" cy="338554"/>
            <a:chOff x="972981" y="4378285"/>
            <a:chExt cx="3385107" cy="3385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78E2FF-B884-4EB4-B2C3-DA2114203AF9}"/>
                </a:ext>
              </a:extLst>
            </p:cNvPr>
            <p:cNvSpPr txBox="1"/>
            <p:nvPr/>
          </p:nvSpPr>
          <p:spPr>
            <a:xfrm>
              <a:off x="1606314" y="4378285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Corporate Actions</a:t>
              </a:r>
            </a:p>
          </p:txBody>
        </p:sp>
        <p:grpSp>
          <p:nvGrpSpPr>
            <p:cNvPr id="38" name="Group 48">
              <a:extLst>
                <a:ext uri="{FF2B5EF4-FFF2-40B4-BE49-F238E27FC236}">
                  <a16:creationId xmlns:a16="http://schemas.microsoft.com/office/drawing/2014/main" id="{53C1B7A3-15EF-465A-865A-1ED85D36E4D3}"/>
                </a:ext>
              </a:extLst>
            </p:cNvPr>
            <p:cNvGrpSpPr/>
            <p:nvPr/>
          </p:nvGrpSpPr>
          <p:grpSpPr>
            <a:xfrm>
              <a:off x="972981" y="4379901"/>
              <a:ext cx="310316" cy="310312"/>
              <a:chOff x="5767386" y="2188745"/>
              <a:chExt cx="428628" cy="428622"/>
            </a:xfrm>
          </p:grpSpPr>
          <p:sp>
            <p:nvSpPr>
              <p:cNvPr id="39" name="Oval 49">
                <a:extLst>
                  <a:ext uri="{FF2B5EF4-FFF2-40B4-BE49-F238E27FC236}">
                    <a16:creationId xmlns:a16="http://schemas.microsoft.com/office/drawing/2014/main" id="{A5EBCFCA-C6D8-4494-B12D-46413E33BB5A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3ECC0068-570C-4E77-8957-53E724706779}"/>
                  </a:ext>
                </a:extLst>
              </p:cNvPr>
              <p:cNvSpPr/>
              <p:nvPr/>
            </p:nvSpPr>
            <p:spPr>
              <a:xfrm>
                <a:off x="5867399" y="2291350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23">
            <a:extLst>
              <a:ext uri="{FF2B5EF4-FFF2-40B4-BE49-F238E27FC236}">
                <a16:creationId xmlns:a16="http://schemas.microsoft.com/office/drawing/2014/main" id="{81AF5D1B-CE26-4ABB-9855-B868BD9039BC}"/>
              </a:ext>
            </a:extLst>
          </p:cNvPr>
          <p:cNvSpPr txBox="1"/>
          <p:nvPr/>
        </p:nvSpPr>
        <p:spPr>
          <a:xfrm>
            <a:off x="872634" y="1254200"/>
            <a:ext cx="468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dirty="0"/>
              <a:t>Manage Fund</a:t>
            </a:r>
          </a:p>
          <a:p>
            <a:pPr algn="l"/>
            <a:r>
              <a:rPr lang="en-US" dirty="0"/>
              <a:t>Portfolio Manager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5ED8AF-8B52-475C-828C-B209B7C17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1372663"/>
            <a:ext cx="3438000" cy="9067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Circle: Hollow 92">
            <a:extLst>
              <a:ext uri="{FF2B5EF4-FFF2-40B4-BE49-F238E27FC236}">
                <a16:creationId xmlns:a16="http://schemas.microsoft.com/office/drawing/2014/main" id="{D96025C7-EBBC-458D-8855-EB623927DD5D}"/>
              </a:ext>
            </a:extLst>
          </p:cNvPr>
          <p:cNvSpPr/>
          <p:nvPr/>
        </p:nvSpPr>
        <p:spPr>
          <a:xfrm>
            <a:off x="-1334001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7367A180-579E-405B-950F-855DB0870BCD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7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-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9791 L 4.375E-6 -0.57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99358A62-6DA8-4132-ADD8-75F889BC83BF}"/>
              </a:ext>
            </a:extLst>
          </p:cNvPr>
          <p:cNvSpPr/>
          <p:nvPr/>
        </p:nvSpPr>
        <p:spPr>
          <a:xfrm flipH="1">
            <a:off x="6397817" y="0"/>
            <a:ext cx="5794173" cy="6858000"/>
          </a:xfrm>
          <a:prstGeom prst="rect">
            <a:avLst/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A7F2B-4A9B-4DBB-9F7A-652967EC6696}"/>
              </a:ext>
            </a:extLst>
          </p:cNvPr>
          <p:cNvSpPr txBox="1"/>
          <p:nvPr/>
        </p:nvSpPr>
        <p:spPr>
          <a:xfrm>
            <a:off x="872634" y="1254200"/>
            <a:ext cx="468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dirty="0"/>
              <a:t>...with a Waiting List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39031B-14BB-4C17-83E0-1ACBE6281F2C}"/>
              </a:ext>
            </a:extLst>
          </p:cNvPr>
          <p:cNvSpPr txBox="1"/>
          <p:nvPr/>
        </p:nvSpPr>
        <p:spPr>
          <a:xfrm>
            <a:off x="872633" y="831628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Web Application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852505E8-0997-4336-A1FB-FA2546DDAC2B}"/>
              </a:ext>
            </a:extLst>
          </p:cNvPr>
          <p:cNvSpPr txBox="1"/>
          <p:nvPr/>
        </p:nvSpPr>
        <p:spPr>
          <a:xfrm>
            <a:off x="889890" y="6345122"/>
            <a:ext cx="400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cs typeface="Space Grotesk SemiBold" pitchFamily="2" charset="0"/>
              </a:rPr>
              <a:t>https://cef-marketplace.vercel.app</a:t>
            </a:r>
          </a:p>
        </p:txBody>
      </p:sp>
      <p:cxnSp>
        <p:nvCxnSpPr>
          <p:cNvPr id="77" name="Straight Connector 15">
            <a:extLst>
              <a:ext uri="{FF2B5EF4-FFF2-40B4-BE49-F238E27FC236}">
                <a16:creationId xmlns:a16="http://schemas.microsoft.com/office/drawing/2014/main" id="{1576A3CB-A34F-46A4-B73A-BC5D448D0C4D}"/>
              </a:ext>
            </a:extLst>
          </p:cNvPr>
          <p:cNvCxnSpPr>
            <a:cxnSpLocks/>
            <a:stCxn id="86" idx="4"/>
            <a:endCxn id="84" idx="0"/>
          </p:cNvCxnSpPr>
          <p:nvPr/>
        </p:nvCxnSpPr>
        <p:spPr>
          <a:xfrm>
            <a:off x="1128139" y="2636911"/>
            <a:ext cx="0" cy="525318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2">
            <a:extLst>
              <a:ext uri="{FF2B5EF4-FFF2-40B4-BE49-F238E27FC236}">
                <a16:creationId xmlns:a16="http://schemas.microsoft.com/office/drawing/2014/main" id="{7C9C87E1-76BA-4F3E-8478-6725BD449949}"/>
              </a:ext>
            </a:extLst>
          </p:cNvPr>
          <p:cNvSpPr txBox="1"/>
          <p:nvPr/>
        </p:nvSpPr>
        <p:spPr>
          <a:xfrm>
            <a:off x="1606306" y="2330462"/>
            <a:ext cx="275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Token Cap</a:t>
            </a: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F0A8028-D06D-404F-AA07-B6C04A951483}"/>
              </a:ext>
            </a:extLst>
          </p:cNvPr>
          <p:cNvSpPr/>
          <p:nvPr/>
        </p:nvSpPr>
        <p:spPr>
          <a:xfrm>
            <a:off x="972981" y="2326599"/>
            <a:ext cx="310316" cy="310312"/>
          </a:xfrm>
          <a:prstGeom prst="ellipse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solidFill>
              <a:srgbClr val="C9B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FE66A2A1-B01F-4828-8DDD-CE548B136BFA}"/>
              </a:ext>
            </a:extLst>
          </p:cNvPr>
          <p:cNvSpPr txBox="1"/>
          <p:nvPr/>
        </p:nvSpPr>
        <p:spPr>
          <a:xfrm>
            <a:off x="1606313" y="3164764"/>
            <a:ext cx="33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sz="1600" dirty="0"/>
              <a:t>Time Slot</a:t>
            </a:r>
          </a:p>
        </p:txBody>
      </p:sp>
      <p:sp>
        <p:nvSpPr>
          <p:cNvPr id="84" name="Oval 45">
            <a:extLst>
              <a:ext uri="{FF2B5EF4-FFF2-40B4-BE49-F238E27FC236}">
                <a16:creationId xmlns:a16="http://schemas.microsoft.com/office/drawing/2014/main" id="{76159F0D-E93D-4B23-9F10-DB5801FDA5CD}"/>
              </a:ext>
            </a:extLst>
          </p:cNvPr>
          <p:cNvSpPr/>
          <p:nvPr/>
        </p:nvSpPr>
        <p:spPr>
          <a:xfrm>
            <a:off x="972981" y="3162229"/>
            <a:ext cx="310316" cy="310312"/>
          </a:xfrm>
          <a:prstGeom prst="ellipse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solidFill>
              <a:srgbClr val="C9B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F7FEF8-413B-43AD-9AFF-DCECB1A0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951" y="2383567"/>
            <a:ext cx="196376" cy="19637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5EA84B4-96C6-4BCB-BF92-2D05509F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951" y="3219197"/>
            <a:ext cx="196376" cy="196376"/>
          </a:xfrm>
          <a:prstGeom prst="rect">
            <a:avLst/>
          </a:prstGeom>
        </p:spPr>
      </p:pic>
      <p:sp>
        <p:nvSpPr>
          <p:cNvPr id="38" name="Circle: Hollow 92">
            <a:extLst>
              <a:ext uri="{FF2B5EF4-FFF2-40B4-BE49-F238E27FC236}">
                <a16:creationId xmlns:a16="http://schemas.microsoft.com/office/drawing/2014/main" id="{60FD098C-0D9F-4BF2-9DF2-E999EA642306}"/>
              </a:ext>
            </a:extLst>
          </p:cNvPr>
          <p:cNvSpPr/>
          <p:nvPr/>
        </p:nvSpPr>
        <p:spPr>
          <a:xfrm>
            <a:off x="-1334001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18E2CC6-FFC4-41B7-8F51-DEF306B6D601}"/>
              </a:ext>
            </a:extLst>
          </p:cNvPr>
          <p:cNvGrpSpPr/>
          <p:nvPr/>
        </p:nvGrpSpPr>
        <p:grpSpPr>
          <a:xfrm>
            <a:off x="6832791" y="336883"/>
            <a:ext cx="4924224" cy="6184234"/>
            <a:chOff x="6785237" y="433136"/>
            <a:chExt cx="4924224" cy="61842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6C6B61F-D240-47AB-AD3A-47FD53563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28"/>
            <a:stretch/>
          </p:blipFill>
          <p:spPr>
            <a:xfrm>
              <a:off x="6785237" y="433136"/>
              <a:ext cx="2880000" cy="453376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1A1D6A8-39CE-44E4-9135-2465D4A46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56"/>
            <a:stretch/>
          </p:blipFill>
          <p:spPr>
            <a:xfrm>
              <a:off x="8829461" y="810322"/>
              <a:ext cx="2880000" cy="58070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5226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9BE824E6-8194-469E-88E4-D2C0158516D7}"/>
              </a:ext>
            </a:extLst>
          </p:cNvPr>
          <p:cNvSpPr/>
          <p:nvPr/>
        </p:nvSpPr>
        <p:spPr>
          <a:xfrm rot="16200000" flipH="1">
            <a:off x="-1612901" y="1612901"/>
            <a:ext cx="6858002" cy="3632200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D98352-CCAD-410E-9F6C-1A78E298F4B4}"/>
              </a:ext>
            </a:extLst>
          </p:cNvPr>
          <p:cNvSpPr txBox="1"/>
          <p:nvPr/>
        </p:nvSpPr>
        <p:spPr>
          <a:xfrm>
            <a:off x="7019645" y="1598534"/>
            <a:ext cx="476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sz="2800" dirty="0"/>
              <a:t>Manage Investment Qualified Investor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BF18B5-22ED-49ED-A9A7-7D1F7D4E708F}"/>
              </a:ext>
            </a:extLst>
          </p:cNvPr>
          <p:cNvSpPr txBox="1"/>
          <p:nvPr/>
        </p:nvSpPr>
        <p:spPr>
          <a:xfrm>
            <a:off x="7026835" y="1197730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Web Application</a:t>
            </a:r>
          </a:p>
        </p:txBody>
      </p:sp>
      <p:cxnSp>
        <p:nvCxnSpPr>
          <p:cNvPr id="55" name="Straight Connector 15">
            <a:extLst>
              <a:ext uri="{FF2B5EF4-FFF2-40B4-BE49-F238E27FC236}">
                <a16:creationId xmlns:a16="http://schemas.microsoft.com/office/drawing/2014/main" id="{C5BC661E-A2B3-465C-8A9F-1D7C3E72FD09}"/>
              </a:ext>
            </a:extLst>
          </p:cNvPr>
          <p:cNvCxnSpPr>
            <a:cxnSpLocks/>
            <a:stCxn id="59" idx="4"/>
            <a:endCxn id="64" idx="0"/>
          </p:cNvCxnSpPr>
          <p:nvPr/>
        </p:nvCxnSpPr>
        <p:spPr>
          <a:xfrm>
            <a:off x="7290400" y="3208885"/>
            <a:ext cx="0" cy="525318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04C1F1B-28ED-4A3B-B58B-DB5203103C01}"/>
              </a:ext>
            </a:extLst>
          </p:cNvPr>
          <p:cNvGrpSpPr/>
          <p:nvPr/>
        </p:nvGrpSpPr>
        <p:grpSpPr>
          <a:xfrm>
            <a:off x="7135242" y="2898573"/>
            <a:ext cx="3385099" cy="342417"/>
            <a:chOff x="980077" y="2723645"/>
            <a:chExt cx="3385099" cy="342417"/>
          </a:xfrm>
        </p:grpSpPr>
        <p:sp>
          <p:nvSpPr>
            <p:cNvPr id="57" name="TextBox 32">
              <a:extLst>
                <a:ext uri="{FF2B5EF4-FFF2-40B4-BE49-F238E27FC236}">
                  <a16:creationId xmlns:a16="http://schemas.microsoft.com/office/drawing/2014/main" id="{25785F5F-7234-4DCF-BB26-262F37A6ACD9}"/>
                </a:ext>
              </a:extLst>
            </p:cNvPr>
            <p:cNvSpPr txBox="1"/>
            <p:nvPr/>
          </p:nvSpPr>
          <p:spPr>
            <a:xfrm>
              <a:off x="1613402" y="2727508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Check Balance</a:t>
              </a:r>
            </a:p>
          </p:txBody>
        </p:sp>
        <p:grpSp>
          <p:nvGrpSpPr>
            <p:cNvPr id="58" name="Group 23">
              <a:extLst>
                <a:ext uri="{FF2B5EF4-FFF2-40B4-BE49-F238E27FC236}">
                  <a16:creationId xmlns:a16="http://schemas.microsoft.com/office/drawing/2014/main" id="{9EC824FA-7C11-4433-822E-FF5F959B411B}"/>
                </a:ext>
              </a:extLst>
            </p:cNvPr>
            <p:cNvGrpSpPr/>
            <p:nvPr/>
          </p:nvGrpSpPr>
          <p:grpSpPr>
            <a:xfrm>
              <a:off x="980077" y="2723645"/>
              <a:ext cx="310316" cy="310312"/>
              <a:chOff x="5767397" y="2188743"/>
              <a:chExt cx="428628" cy="428622"/>
            </a:xfrm>
          </p:grpSpPr>
          <p:sp>
            <p:nvSpPr>
              <p:cNvPr id="59" name="Oval 37">
                <a:extLst>
                  <a:ext uri="{FF2B5EF4-FFF2-40B4-BE49-F238E27FC236}">
                    <a16:creationId xmlns:a16="http://schemas.microsoft.com/office/drawing/2014/main" id="{01BF5FEE-FD61-46E8-B927-055AF8AD6009}"/>
                  </a:ext>
                </a:extLst>
              </p:cNvPr>
              <p:cNvSpPr/>
              <p:nvPr/>
            </p:nvSpPr>
            <p:spPr>
              <a:xfrm>
                <a:off x="5767397" y="2188743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ABCA49E2-D6FF-43B9-9604-405292B019C5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F6E3484-E76D-4C74-B560-1D61E5BA9323}"/>
              </a:ext>
            </a:extLst>
          </p:cNvPr>
          <p:cNvGrpSpPr/>
          <p:nvPr/>
        </p:nvGrpSpPr>
        <p:grpSpPr>
          <a:xfrm>
            <a:off x="7135242" y="3734203"/>
            <a:ext cx="3969436" cy="341089"/>
            <a:chOff x="980069" y="3526841"/>
            <a:chExt cx="3969436" cy="341089"/>
          </a:xfrm>
        </p:grpSpPr>
        <p:sp>
          <p:nvSpPr>
            <p:cNvPr id="62" name="TextBox 34">
              <a:extLst>
                <a:ext uri="{FF2B5EF4-FFF2-40B4-BE49-F238E27FC236}">
                  <a16:creationId xmlns:a16="http://schemas.microsoft.com/office/drawing/2014/main" id="{94F6366E-FF41-4761-BEE9-64446FB59D8E}"/>
                </a:ext>
              </a:extLst>
            </p:cNvPr>
            <p:cNvSpPr txBox="1"/>
            <p:nvPr/>
          </p:nvSpPr>
          <p:spPr>
            <a:xfrm>
              <a:off x="1613401" y="3529376"/>
              <a:ext cx="33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Buy Tokens</a:t>
              </a:r>
            </a:p>
          </p:txBody>
        </p:sp>
        <p:grpSp>
          <p:nvGrpSpPr>
            <p:cNvPr id="63" name="Group 44">
              <a:extLst>
                <a:ext uri="{FF2B5EF4-FFF2-40B4-BE49-F238E27FC236}">
                  <a16:creationId xmlns:a16="http://schemas.microsoft.com/office/drawing/2014/main" id="{77B3B991-4C35-4EB5-8AFE-4E14237A71EE}"/>
                </a:ext>
              </a:extLst>
            </p:cNvPr>
            <p:cNvGrpSpPr/>
            <p:nvPr/>
          </p:nvGrpSpPr>
          <p:grpSpPr>
            <a:xfrm>
              <a:off x="980069" y="3526841"/>
              <a:ext cx="310316" cy="310312"/>
              <a:chOff x="5767386" y="2188745"/>
              <a:chExt cx="428628" cy="428622"/>
            </a:xfrm>
          </p:grpSpPr>
          <p:sp>
            <p:nvSpPr>
              <p:cNvPr id="64" name="Oval 45">
                <a:extLst>
                  <a:ext uri="{FF2B5EF4-FFF2-40B4-BE49-F238E27FC236}">
                    <a16:creationId xmlns:a16="http://schemas.microsoft.com/office/drawing/2014/main" id="{2AFDAE9E-CE7C-4398-84AB-5BF14546355C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2EF7A660-6367-48DD-AFD8-F6FD064480E8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2CE0B1-BA96-43D7-9C3E-BBE9B1518ED5}"/>
              </a:ext>
            </a:extLst>
          </p:cNvPr>
          <p:cNvGrpSpPr/>
          <p:nvPr/>
        </p:nvGrpSpPr>
        <p:grpSpPr>
          <a:xfrm>
            <a:off x="7135242" y="5400273"/>
            <a:ext cx="3385107" cy="338554"/>
            <a:chOff x="980069" y="5225345"/>
            <a:chExt cx="3385107" cy="338554"/>
          </a:xfrm>
        </p:grpSpPr>
        <p:sp>
          <p:nvSpPr>
            <p:cNvPr id="67" name="TextBox 36">
              <a:extLst>
                <a:ext uri="{FF2B5EF4-FFF2-40B4-BE49-F238E27FC236}">
                  <a16:creationId xmlns:a16="http://schemas.microsoft.com/office/drawing/2014/main" id="{2C4D3996-F51F-44DC-B0BF-577FA3EE3045}"/>
                </a:ext>
              </a:extLst>
            </p:cNvPr>
            <p:cNvSpPr txBox="1"/>
            <p:nvPr/>
          </p:nvSpPr>
          <p:spPr>
            <a:xfrm>
              <a:off x="1613402" y="5225345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Check White-List</a:t>
              </a:r>
            </a:p>
          </p:txBody>
        </p:sp>
        <p:grpSp>
          <p:nvGrpSpPr>
            <p:cNvPr id="68" name="Group 48">
              <a:extLst>
                <a:ext uri="{FF2B5EF4-FFF2-40B4-BE49-F238E27FC236}">
                  <a16:creationId xmlns:a16="http://schemas.microsoft.com/office/drawing/2014/main" id="{ACE0F1BB-AF19-4241-9D56-720EF03B033E}"/>
                </a:ext>
              </a:extLst>
            </p:cNvPr>
            <p:cNvGrpSpPr/>
            <p:nvPr/>
          </p:nvGrpSpPr>
          <p:grpSpPr>
            <a:xfrm>
              <a:off x="980069" y="5226961"/>
              <a:ext cx="310316" cy="310312"/>
              <a:chOff x="5767386" y="2188745"/>
              <a:chExt cx="428628" cy="428622"/>
            </a:xfrm>
          </p:grpSpPr>
          <p:sp>
            <p:nvSpPr>
              <p:cNvPr id="69" name="Oval 49">
                <a:extLst>
                  <a:ext uri="{FF2B5EF4-FFF2-40B4-BE49-F238E27FC236}">
                    <a16:creationId xmlns:a16="http://schemas.microsoft.com/office/drawing/2014/main" id="{E55B3738-0093-40B4-B174-47F2DB0A1F06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50">
                <a:extLst>
                  <a:ext uri="{FF2B5EF4-FFF2-40B4-BE49-F238E27FC236}">
                    <a16:creationId xmlns:a16="http://schemas.microsoft.com/office/drawing/2014/main" id="{CCE731AA-A53E-4276-9C2C-C20F4EB3AF8E}"/>
                  </a:ext>
                </a:extLst>
              </p:cNvPr>
              <p:cNvSpPr/>
              <p:nvPr/>
            </p:nvSpPr>
            <p:spPr>
              <a:xfrm>
                <a:off x="5867399" y="2291350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1" name="Straight Connector 51">
            <a:extLst>
              <a:ext uri="{FF2B5EF4-FFF2-40B4-BE49-F238E27FC236}">
                <a16:creationId xmlns:a16="http://schemas.microsoft.com/office/drawing/2014/main" id="{584533E2-0655-4A9F-B51C-546FA99E199A}"/>
              </a:ext>
            </a:extLst>
          </p:cNvPr>
          <p:cNvCxnSpPr>
            <a:cxnSpLocks/>
            <a:stCxn id="64" idx="4"/>
            <a:endCxn id="75" idx="0"/>
          </p:cNvCxnSpPr>
          <p:nvPr/>
        </p:nvCxnSpPr>
        <p:spPr>
          <a:xfrm>
            <a:off x="7290400" y="4044515"/>
            <a:ext cx="0" cy="525606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A5CE5D0-7677-44FA-AAAA-B3F8A5FAD822}"/>
              </a:ext>
            </a:extLst>
          </p:cNvPr>
          <p:cNvGrpSpPr/>
          <p:nvPr/>
        </p:nvGrpSpPr>
        <p:grpSpPr>
          <a:xfrm>
            <a:off x="7135242" y="4568505"/>
            <a:ext cx="3385107" cy="338554"/>
            <a:chOff x="972981" y="4378285"/>
            <a:chExt cx="3385107" cy="338554"/>
          </a:xfrm>
        </p:grpSpPr>
        <p:sp>
          <p:nvSpPr>
            <p:cNvPr id="73" name="TextBox 36">
              <a:extLst>
                <a:ext uri="{FF2B5EF4-FFF2-40B4-BE49-F238E27FC236}">
                  <a16:creationId xmlns:a16="http://schemas.microsoft.com/office/drawing/2014/main" id="{52C038AE-0920-4B41-907C-FDFEDE5C1579}"/>
                </a:ext>
              </a:extLst>
            </p:cNvPr>
            <p:cNvSpPr txBox="1"/>
            <p:nvPr/>
          </p:nvSpPr>
          <p:spPr>
            <a:xfrm>
              <a:off x="1606314" y="4378285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Sell Tokens</a:t>
              </a:r>
            </a:p>
          </p:txBody>
        </p:sp>
        <p:grpSp>
          <p:nvGrpSpPr>
            <p:cNvPr id="74" name="Group 48">
              <a:extLst>
                <a:ext uri="{FF2B5EF4-FFF2-40B4-BE49-F238E27FC236}">
                  <a16:creationId xmlns:a16="http://schemas.microsoft.com/office/drawing/2014/main" id="{B2FF0893-83AD-4DEC-91BD-9E18761466AB}"/>
                </a:ext>
              </a:extLst>
            </p:cNvPr>
            <p:cNvGrpSpPr/>
            <p:nvPr/>
          </p:nvGrpSpPr>
          <p:grpSpPr>
            <a:xfrm>
              <a:off x="972981" y="4379901"/>
              <a:ext cx="310316" cy="310312"/>
              <a:chOff x="5767386" y="2188745"/>
              <a:chExt cx="428628" cy="428622"/>
            </a:xfrm>
          </p:grpSpPr>
          <p:sp>
            <p:nvSpPr>
              <p:cNvPr id="75" name="Oval 49">
                <a:extLst>
                  <a:ext uri="{FF2B5EF4-FFF2-40B4-BE49-F238E27FC236}">
                    <a16:creationId xmlns:a16="http://schemas.microsoft.com/office/drawing/2014/main" id="{04662B6C-B2C3-486B-A610-A38018481E2F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50">
                <a:extLst>
                  <a:ext uri="{FF2B5EF4-FFF2-40B4-BE49-F238E27FC236}">
                    <a16:creationId xmlns:a16="http://schemas.microsoft.com/office/drawing/2014/main" id="{E024BC09-D581-4C30-B6BB-F449514AB512}"/>
                  </a:ext>
                </a:extLst>
              </p:cNvPr>
              <p:cNvSpPr/>
              <p:nvPr/>
            </p:nvSpPr>
            <p:spPr>
              <a:xfrm>
                <a:off x="5867399" y="2291350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7" name="Straight Connector 51">
            <a:extLst>
              <a:ext uri="{FF2B5EF4-FFF2-40B4-BE49-F238E27FC236}">
                <a16:creationId xmlns:a16="http://schemas.microsoft.com/office/drawing/2014/main" id="{138C2C22-928A-46EA-8A20-89D9DA4B8914}"/>
              </a:ext>
            </a:extLst>
          </p:cNvPr>
          <p:cNvCxnSpPr>
            <a:cxnSpLocks/>
            <a:stCxn id="75" idx="4"/>
            <a:endCxn id="69" idx="0"/>
          </p:cNvCxnSpPr>
          <p:nvPr/>
        </p:nvCxnSpPr>
        <p:spPr>
          <a:xfrm>
            <a:off x="7290400" y="4880433"/>
            <a:ext cx="0" cy="521456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ircle: Hollow 92">
            <a:extLst>
              <a:ext uri="{FF2B5EF4-FFF2-40B4-BE49-F238E27FC236}">
                <a16:creationId xmlns:a16="http://schemas.microsoft.com/office/drawing/2014/main" id="{2702DB75-8CE1-42C0-A795-6FB69C9C9A19}"/>
              </a:ext>
            </a:extLst>
          </p:cNvPr>
          <p:cNvSpPr/>
          <p:nvPr/>
        </p:nvSpPr>
        <p:spPr>
          <a:xfrm>
            <a:off x="110585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ACC5EA3-7DA0-4BE6-B05B-1A2A1831B2F1}"/>
              </a:ext>
            </a:extLst>
          </p:cNvPr>
          <p:cNvGrpSpPr/>
          <p:nvPr/>
        </p:nvGrpSpPr>
        <p:grpSpPr>
          <a:xfrm>
            <a:off x="1929600" y="507748"/>
            <a:ext cx="3438237" cy="20342013"/>
            <a:chOff x="1929600" y="507748"/>
            <a:chExt cx="3438237" cy="203420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1EB639E-E008-4569-BCE4-0ED987B8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837" y="507748"/>
              <a:ext cx="3438000" cy="12156766"/>
            </a:xfrm>
            <a:prstGeom prst="rect">
              <a:avLst/>
            </a:prstGeom>
          </p:spPr>
        </p:pic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9D81E6B-F57F-4292-BA2D-BF8F3AF3E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3"/>
            <a:stretch/>
          </p:blipFill>
          <p:spPr>
            <a:xfrm>
              <a:off x="1929600" y="12606268"/>
              <a:ext cx="3438000" cy="8243493"/>
            </a:xfrm>
            <a:prstGeom prst="rect">
              <a:avLst/>
            </a:prstGeom>
          </p:spPr>
        </p:pic>
      </p:grpSp>
      <p:sp>
        <p:nvSpPr>
          <p:cNvPr id="79" name="TextBox 6">
            <a:extLst>
              <a:ext uri="{FF2B5EF4-FFF2-40B4-BE49-F238E27FC236}">
                <a16:creationId xmlns:a16="http://schemas.microsoft.com/office/drawing/2014/main" id="{B0EA4BD6-B4DB-48E4-96F0-DAEE2F2258A4}"/>
              </a:ext>
            </a:extLst>
          </p:cNvPr>
          <p:cNvSpPr txBox="1"/>
          <p:nvPr/>
        </p:nvSpPr>
        <p:spPr>
          <a:xfrm>
            <a:off x="7081140" y="6345122"/>
            <a:ext cx="400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cs typeface="Space Grotesk SemiBold" pitchFamily="2" charset="0"/>
              </a:rPr>
              <a:t>https://cef-marketplace.vercel.app</a:t>
            </a:r>
          </a:p>
        </p:txBody>
      </p:sp>
      <p:sp>
        <p:nvSpPr>
          <p:cNvPr id="80" name="TextBox 6">
            <a:extLst>
              <a:ext uri="{FF2B5EF4-FFF2-40B4-BE49-F238E27FC236}">
                <a16:creationId xmlns:a16="http://schemas.microsoft.com/office/drawing/2014/main" id="{A19C8883-3670-4A2E-AB00-21583817D827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256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-0.3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31852 L 1.25E-6 -1.1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0463 L 1.25E-6 -1.6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67292 L 1.25E-6 -2.423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9BE824E6-8194-469E-88E4-D2C0158516D7}"/>
              </a:ext>
            </a:extLst>
          </p:cNvPr>
          <p:cNvSpPr/>
          <p:nvPr/>
        </p:nvSpPr>
        <p:spPr>
          <a:xfrm rot="16200000" flipH="1">
            <a:off x="-1612901" y="1612901"/>
            <a:ext cx="6858002" cy="3632200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D98352-CCAD-410E-9F6C-1A78E298F4B4}"/>
              </a:ext>
            </a:extLst>
          </p:cNvPr>
          <p:cNvSpPr txBox="1"/>
          <p:nvPr/>
        </p:nvSpPr>
        <p:spPr>
          <a:xfrm>
            <a:off x="7019645" y="1598534"/>
            <a:ext cx="47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l"/>
            <a:r>
              <a:rPr lang="en-US" dirty="0"/>
              <a:t>…with a Waiting List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BF18B5-22ED-49ED-A9A7-7D1F7D4E708F}"/>
              </a:ext>
            </a:extLst>
          </p:cNvPr>
          <p:cNvSpPr txBox="1"/>
          <p:nvPr/>
        </p:nvSpPr>
        <p:spPr>
          <a:xfrm>
            <a:off x="7026835" y="1197730"/>
            <a:ext cx="215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rPr>
              <a:t>Web Application</a:t>
            </a:r>
          </a:p>
        </p:txBody>
      </p:sp>
      <p:cxnSp>
        <p:nvCxnSpPr>
          <p:cNvPr id="55" name="Straight Connector 15">
            <a:extLst>
              <a:ext uri="{FF2B5EF4-FFF2-40B4-BE49-F238E27FC236}">
                <a16:creationId xmlns:a16="http://schemas.microsoft.com/office/drawing/2014/main" id="{C5BC661E-A2B3-465C-8A9F-1D7C3E72FD09}"/>
              </a:ext>
            </a:extLst>
          </p:cNvPr>
          <p:cNvCxnSpPr>
            <a:cxnSpLocks/>
            <a:stCxn id="59" idx="4"/>
            <a:endCxn id="64" idx="0"/>
          </p:cNvCxnSpPr>
          <p:nvPr/>
        </p:nvCxnSpPr>
        <p:spPr>
          <a:xfrm>
            <a:off x="7290400" y="3208885"/>
            <a:ext cx="0" cy="525318"/>
          </a:xfrm>
          <a:prstGeom prst="line">
            <a:avLst/>
          </a:prstGeom>
          <a:ln w="19050">
            <a:solidFill>
              <a:srgbClr val="C9BE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04C1F1B-28ED-4A3B-B58B-DB5203103C01}"/>
              </a:ext>
            </a:extLst>
          </p:cNvPr>
          <p:cNvGrpSpPr/>
          <p:nvPr/>
        </p:nvGrpSpPr>
        <p:grpSpPr>
          <a:xfrm>
            <a:off x="7135242" y="2898573"/>
            <a:ext cx="3385099" cy="342417"/>
            <a:chOff x="980077" y="2723645"/>
            <a:chExt cx="3385099" cy="342417"/>
          </a:xfrm>
        </p:grpSpPr>
        <p:sp>
          <p:nvSpPr>
            <p:cNvPr id="57" name="TextBox 32">
              <a:extLst>
                <a:ext uri="{FF2B5EF4-FFF2-40B4-BE49-F238E27FC236}">
                  <a16:creationId xmlns:a16="http://schemas.microsoft.com/office/drawing/2014/main" id="{25785F5F-7234-4DCF-BB26-262F37A6ACD9}"/>
                </a:ext>
              </a:extLst>
            </p:cNvPr>
            <p:cNvSpPr txBox="1"/>
            <p:nvPr/>
          </p:nvSpPr>
          <p:spPr>
            <a:xfrm>
              <a:off x="1613402" y="2727508"/>
              <a:ext cx="2751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Buy Tokens</a:t>
              </a:r>
            </a:p>
          </p:txBody>
        </p:sp>
        <p:grpSp>
          <p:nvGrpSpPr>
            <p:cNvPr id="58" name="Group 23">
              <a:extLst>
                <a:ext uri="{FF2B5EF4-FFF2-40B4-BE49-F238E27FC236}">
                  <a16:creationId xmlns:a16="http://schemas.microsoft.com/office/drawing/2014/main" id="{9EC824FA-7C11-4433-822E-FF5F959B411B}"/>
                </a:ext>
              </a:extLst>
            </p:cNvPr>
            <p:cNvGrpSpPr/>
            <p:nvPr/>
          </p:nvGrpSpPr>
          <p:grpSpPr>
            <a:xfrm>
              <a:off x="980077" y="2723645"/>
              <a:ext cx="310316" cy="310312"/>
              <a:chOff x="5767397" y="2188743"/>
              <a:chExt cx="428628" cy="428622"/>
            </a:xfrm>
          </p:grpSpPr>
          <p:sp>
            <p:nvSpPr>
              <p:cNvPr id="59" name="Oval 37">
                <a:extLst>
                  <a:ext uri="{FF2B5EF4-FFF2-40B4-BE49-F238E27FC236}">
                    <a16:creationId xmlns:a16="http://schemas.microsoft.com/office/drawing/2014/main" id="{01BF5FEE-FD61-46E8-B927-055AF8AD6009}"/>
                  </a:ext>
                </a:extLst>
              </p:cNvPr>
              <p:cNvSpPr/>
              <p:nvPr/>
            </p:nvSpPr>
            <p:spPr>
              <a:xfrm>
                <a:off x="5767397" y="2188743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ABCA49E2-D6FF-43B9-9604-405292B019C5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F6E3484-E76D-4C74-B560-1D61E5BA9323}"/>
              </a:ext>
            </a:extLst>
          </p:cNvPr>
          <p:cNvGrpSpPr/>
          <p:nvPr/>
        </p:nvGrpSpPr>
        <p:grpSpPr>
          <a:xfrm>
            <a:off x="7135242" y="3734203"/>
            <a:ext cx="3969436" cy="341089"/>
            <a:chOff x="980069" y="3526841"/>
            <a:chExt cx="3969436" cy="341089"/>
          </a:xfrm>
        </p:grpSpPr>
        <p:sp>
          <p:nvSpPr>
            <p:cNvPr id="62" name="TextBox 34">
              <a:extLst>
                <a:ext uri="{FF2B5EF4-FFF2-40B4-BE49-F238E27FC236}">
                  <a16:creationId xmlns:a16="http://schemas.microsoft.com/office/drawing/2014/main" id="{94F6366E-FF41-4761-BEE9-64446FB59D8E}"/>
                </a:ext>
              </a:extLst>
            </p:cNvPr>
            <p:cNvSpPr txBox="1"/>
            <p:nvPr/>
          </p:nvSpPr>
          <p:spPr>
            <a:xfrm>
              <a:off x="1613401" y="3529376"/>
              <a:ext cx="33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r>
                <a:rPr lang="en-US" sz="1600" dirty="0"/>
                <a:t>Sell Tokens</a:t>
              </a:r>
            </a:p>
          </p:txBody>
        </p:sp>
        <p:grpSp>
          <p:nvGrpSpPr>
            <p:cNvPr id="63" name="Group 44">
              <a:extLst>
                <a:ext uri="{FF2B5EF4-FFF2-40B4-BE49-F238E27FC236}">
                  <a16:creationId xmlns:a16="http://schemas.microsoft.com/office/drawing/2014/main" id="{77B3B991-4C35-4EB5-8AFE-4E14237A71EE}"/>
                </a:ext>
              </a:extLst>
            </p:cNvPr>
            <p:cNvGrpSpPr/>
            <p:nvPr/>
          </p:nvGrpSpPr>
          <p:grpSpPr>
            <a:xfrm>
              <a:off x="980069" y="3526841"/>
              <a:ext cx="310316" cy="310312"/>
              <a:chOff x="5767386" y="2188745"/>
              <a:chExt cx="428628" cy="428622"/>
            </a:xfrm>
          </p:grpSpPr>
          <p:sp>
            <p:nvSpPr>
              <p:cNvPr id="64" name="Oval 45">
                <a:extLst>
                  <a:ext uri="{FF2B5EF4-FFF2-40B4-BE49-F238E27FC236}">
                    <a16:creationId xmlns:a16="http://schemas.microsoft.com/office/drawing/2014/main" id="{2AFDAE9E-CE7C-4398-84AB-5BF14546355C}"/>
                  </a:ext>
                </a:extLst>
              </p:cNvPr>
              <p:cNvSpPr/>
              <p:nvPr/>
            </p:nvSpPr>
            <p:spPr>
              <a:xfrm>
                <a:off x="5767386" y="2188745"/>
                <a:ext cx="428628" cy="428622"/>
              </a:xfrm>
              <a:prstGeom prst="ellipse">
                <a:avLst/>
              </a:prstGeom>
              <a:gradFill>
                <a:gsLst>
                  <a:gs pos="50000">
                    <a:srgbClr val="D8E9EC">
                      <a:alpha val="0"/>
                    </a:srgbClr>
                  </a:gs>
                  <a:gs pos="0">
                    <a:schemeClr val="bg1">
                      <a:alpha val="15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2700000" scaled="0"/>
              </a:gradFill>
              <a:ln w="12700">
                <a:solidFill>
                  <a:srgbClr val="C9BE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2EF7A660-6367-48DD-AFD8-F6FD064480E8}"/>
                  </a:ext>
                </a:extLst>
              </p:cNvPr>
              <p:cNvSpPr/>
              <p:nvPr/>
            </p:nvSpPr>
            <p:spPr>
              <a:xfrm>
                <a:off x="5867399" y="2291351"/>
                <a:ext cx="228602" cy="228600"/>
              </a:xfrm>
              <a:prstGeom prst="ellipse">
                <a:avLst/>
              </a:prstGeom>
              <a:solidFill>
                <a:srgbClr val="C9BEF7"/>
              </a:solidFill>
              <a:ln>
                <a:noFill/>
              </a:ln>
              <a:effectLst>
                <a:outerShdw blurRad="571500" dist="304800" dir="5400000" sx="88000" sy="88000" algn="t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Circle: Hollow 92">
            <a:extLst>
              <a:ext uri="{FF2B5EF4-FFF2-40B4-BE49-F238E27FC236}">
                <a16:creationId xmlns:a16="http://schemas.microsoft.com/office/drawing/2014/main" id="{2702DB75-8CE1-42C0-A795-6FB69C9C9A19}"/>
              </a:ext>
            </a:extLst>
          </p:cNvPr>
          <p:cNvSpPr/>
          <p:nvPr/>
        </p:nvSpPr>
        <p:spPr>
          <a:xfrm>
            <a:off x="110585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EB639E-E008-4569-BCE4-0ED987B8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8214" y="507748"/>
            <a:ext cx="3438000" cy="12771024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6B0217FA-5567-475E-A478-AAAA0B9BD0D8}"/>
              </a:ext>
            </a:extLst>
          </p:cNvPr>
          <p:cNvSpPr txBox="1"/>
          <p:nvPr/>
        </p:nvSpPr>
        <p:spPr>
          <a:xfrm>
            <a:off x="7081140" y="6345122"/>
            <a:ext cx="400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cs typeface="Space Grotesk SemiBold" pitchFamily="2" charset="0"/>
              </a:rPr>
              <a:t>https://cef-marketplace.vercel.app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8C12EB24-F2F6-4961-87F6-120CE8FE166C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101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1.45833E-6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17338 L 1.45833E-6 -0.85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85254 L 1.45833E-6 -1.3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23">
            <a:extLst>
              <a:ext uri="{FF2B5EF4-FFF2-40B4-BE49-F238E27FC236}">
                <a16:creationId xmlns:a16="http://schemas.microsoft.com/office/drawing/2014/main" id="{B2460D8F-D12C-47B9-A387-D3510366BDFD}"/>
              </a:ext>
            </a:extLst>
          </p:cNvPr>
          <p:cNvSpPr/>
          <p:nvPr/>
        </p:nvSpPr>
        <p:spPr>
          <a:xfrm flipH="1">
            <a:off x="-8951" y="-1"/>
            <a:ext cx="12209903" cy="6858001"/>
          </a:xfrm>
          <a:prstGeom prst="wave">
            <a:avLst>
              <a:gd name="adj1" fmla="val 20000"/>
              <a:gd name="adj2" fmla="val -1000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52EB2-A125-4A70-80A1-887354836FE5}"/>
              </a:ext>
            </a:extLst>
          </p:cNvPr>
          <p:cNvSpPr txBox="1"/>
          <p:nvPr/>
        </p:nvSpPr>
        <p:spPr>
          <a:xfrm>
            <a:off x="3413579" y="1012506"/>
            <a:ext cx="536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sz="3600" dirty="0"/>
              <a:t>Our Team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FEE324-F479-49E3-8819-0F25D0673EF9}"/>
              </a:ext>
            </a:extLst>
          </p:cNvPr>
          <p:cNvGrpSpPr/>
          <p:nvPr/>
        </p:nvGrpSpPr>
        <p:grpSpPr>
          <a:xfrm>
            <a:off x="1282092" y="2014837"/>
            <a:ext cx="2819401" cy="4302073"/>
            <a:chOff x="1282092" y="2014837"/>
            <a:chExt cx="2819401" cy="430207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7A38BD6-3FF8-4A88-8B20-DCEF99B8D965}"/>
                </a:ext>
              </a:extLst>
            </p:cNvPr>
            <p:cNvSpPr/>
            <p:nvPr/>
          </p:nvSpPr>
          <p:spPr>
            <a:xfrm>
              <a:off x="1282092" y="2014837"/>
              <a:ext cx="2819401" cy="4302073"/>
            </a:xfrm>
            <a:prstGeom prst="roundRect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3F9681-2B1D-4581-84CC-3ACC7C630F0A}"/>
                </a:ext>
              </a:extLst>
            </p:cNvPr>
            <p:cNvSpPr txBox="1"/>
            <p:nvPr/>
          </p:nvSpPr>
          <p:spPr>
            <a:xfrm>
              <a:off x="1742015" y="5202484"/>
              <a:ext cx="1899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800" dirty="0"/>
                <a:t>Lena Mourad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F5BB26-2593-440C-B467-22AB1B6908A5}"/>
                </a:ext>
              </a:extLst>
            </p:cNvPr>
            <p:cNvSpPr txBox="1"/>
            <p:nvPr/>
          </p:nvSpPr>
          <p:spPr>
            <a:xfrm>
              <a:off x="1825628" y="5583884"/>
              <a:ext cx="16920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Student</a:t>
              </a:r>
              <a:b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MA Economics</a:t>
              </a:r>
              <a:b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University of Zurich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4EB28CE-FCA5-4153-A1B6-872A5B665D5F}"/>
              </a:ext>
            </a:extLst>
          </p:cNvPr>
          <p:cNvGrpSpPr/>
          <p:nvPr/>
        </p:nvGrpSpPr>
        <p:grpSpPr>
          <a:xfrm>
            <a:off x="8146750" y="2014910"/>
            <a:ext cx="2826050" cy="4302000"/>
            <a:chOff x="8146750" y="2014836"/>
            <a:chExt cx="2826050" cy="4302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9E0E519-E649-4324-BED0-D0EB7B9BE017}"/>
                </a:ext>
              </a:extLst>
            </p:cNvPr>
            <p:cNvSpPr/>
            <p:nvPr/>
          </p:nvSpPr>
          <p:spPr>
            <a:xfrm>
              <a:off x="8146750" y="2014836"/>
              <a:ext cx="2819401" cy="4302000"/>
            </a:xfrm>
            <a:prstGeom prst="roundRect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3CB7F2-7CF8-476C-8A20-9F5209432BB6}"/>
                </a:ext>
              </a:extLst>
            </p:cNvPr>
            <p:cNvSpPr txBox="1"/>
            <p:nvPr/>
          </p:nvSpPr>
          <p:spPr>
            <a:xfrm>
              <a:off x="8606673" y="5202484"/>
              <a:ext cx="1899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800" dirty="0"/>
                <a:t>Severin </a:t>
              </a:r>
              <a:r>
                <a:rPr lang="en-US" sz="1800" dirty="0" err="1"/>
                <a:t>Plüss</a:t>
              </a:r>
              <a:endParaRPr lang="en-US" sz="1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43BBE7-915F-4F7B-AC50-426133E0EC1C}"/>
                </a:ext>
              </a:extLst>
            </p:cNvPr>
            <p:cNvSpPr txBox="1"/>
            <p:nvPr/>
          </p:nvSpPr>
          <p:spPr>
            <a:xfrm>
              <a:off x="8177349" y="5565222"/>
              <a:ext cx="27954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Student</a:t>
              </a:r>
              <a:b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BSc Business Information Technology </a:t>
              </a:r>
              <a:b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FHNW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22F833-995A-4C70-BBED-30924078E25F}"/>
              </a:ext>
            </a:extLst>
          </p:cNvPr>
          <p:cNvGrpSpPr/>
          <p:nvPr/>
        </p:nvGrpSpPr>
        <p:grpSpPr>
          <a:xfrm>
            <a:off x="4714421" y="2014910"/>
            <a:ext cx="2819401" cy="4302000"/>
            <a:chOff x="4714421" y="2014836"/>
            <a:chExt cx="2819401" cy="43020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14768B0-BA8E-4C83-AA9F-B66104B2BF29}"/>
                </a:ext>
              </a:extLst>
            </p:cNvPr>
            <p:cNvSpPr/>
            <p:nvPr/>
          </p:nvSpPr>
          <p:spPr>
            <a:xfrm>
              <a:off x="4714421" y="2014836"/>
              <a:ext cx="2819401" cy="4302000"/>
            </a:xfrm>
            <a:prstGeom prst="roundRect">
              <a:avLst/>
            </a:prstGeom>
            <a:gradFill>
              <a:gsLst>
                <a:gs pos="50000">
                  <a:srgbClr val="D8E9EC">
                    <a:alpha val="0"/>
                  </a:srgbClr>
                </a:gs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0"/>
            </a:gradFill>
            <a:ln w="12700">
              <a:gradFill>
                <a:gsLst>
                  <a:gs pos="50420">
                    <a:srgbClr val="5A72D1"/>
                  </a:gs>
                  <a:gs pos="20000">
                    <a:srgbClr val="235CE0"/>
                  </a:gs>
                  <a:gs pos="80000">
                    <a:srgbClr val="8F87C2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1AB5AF-3ACC-4C16-BA4C-9CD8877759FE}"/>
                </a:ext>
              </a:extLst>
            </p:cNvPr>
            <p:cNvSpPr txBox="1"/>
            <p:nvPr/>
          </p:nvSpPr>
          <p:spPr>
            <a:xfrm>
              <a:off x="5174344" y="5202484"/>
              <a:ext cx="1899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Space Grotesk Medium" pitchFamily="2" charset="0"/>
                  <a:cs typeface="Space Grotesk Medium" pitchFamily="2" charset="0"/>
                </a:defRPr>
              </a:lvl1pPr>
            </a:lstStyle>
            <a:p>
              <a:pPr algn="ctr"/>
              <a:r>
                <a:rPr lang="en-US" sz="1800" dirty="0"/>
                <a:t>Tunç Polat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16B039-68C1-456A-9998-E24AF5788B33}"/>
                </a:ext>
              </a:extLst>
            </p:cNvPr>
            <p:cNvSpPr txBox="1"/>
            <p:nvPr/>
          </p:nvSpPr>
          <p:spPr>
            <a:xfrm>
              <a:off x="5015363" y="5583884"/>
              <a:ext cx="21785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Student</a:t>
              </a:r>
              <a:b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Inter Light" panose="020B0502030000000004" pitchFamily="34" charset="0"/>
                  <a:ea typeface="Inter Light" panose="020B0502030000000004" pitchFamily="34" charset="0"/>
                  <a:cs typeface="Open Sans" panose="020B0606030504020204" pitchFamily="34" charset="0"/>
                </a:rPr>
                <a:t>MSc Business &amp; Technology University of Basel</a:t>
              </a:r>
            </a:p>
          </p:txBody>
        </p:sp>
      </p:grpSp>
      <p:pic>
        <p:nvPicPr>
          <p:cNvPr id="5" name="Bildplatzhalter 4" descr="Ein Bild, das Person, Gebäude, draußen enthält.&#10;&#10;Automatisch generierte Beschreibung">
            <a:extLst>
              <a:ext uri="{FF2B5EF4-FFF2-40B4-BE49-F238E27FC236}">
                <a16:creationId xmlns:a16="http://schemas.microsoft.com/office/drawing/2014/main" id="{47909ADD-48A0-43D7-A678-467E6C4114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  <p:pic>
        <p:nvPicPr>
          <p:cNvPr id="4" name="Bildplatzhalter 3" descr="Ein Bild, das Person, Mann, Wand, drinnen enthält.&#10;&#10;Automatisch generierte Beschreibung">
            <a:extLst>
              <a:ext uri="{FF2B5EF4-FFF2-40B4-BE49-F238E27FC236}">
                <a16:creationId xmlns:a16="http://schemas.microsoft.com/office/drawing/2014/main" id="{A74A6868-96B8-456F-8F05-EC55B914A6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8375"/>
          <a:stretch>
            <a:fillRect/>
          </a:stretch>
        </p:blipFill>
        <p:spPr/>
      </p:pic>
      <p:pic>
        <p:nvPicPr>
          <p:cNvPr id="3" name="Picture Placeholder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58A0785F-965E-45A0-A37E-37E74F937F3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10389"/>
          <a:stretch>
            <a:fillRect/>
          </a:stretch>
        </p:blipFill>
        <p:spPr>
          <a:xfrm>
            <a:off x="8411030" y="2243574"/>
            <a:ext cx="2316744" cy="2755024"/>
          </a:xfrm>
        </p:spPr>
      </p:pic>
    </p:spTree>
    <p:extLst>
      <p:ext uri="{BB962C8B-B14F-4D97-AF65-F5344CB8AC3E}">
        <p14:creationId xmlns:p14="http://schemas.microsoft.com/office/powerpoint/2010/main" val="73357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23">
            <a:extLst>
              <a:ext uri="{FF2B5EF4-FFF2-40B4-BE49-F238E27FC236}">
                <a16:creationId xmlns:a16="http://schemas.microsoft.com/office/drawing/2014/main" id="{B2460D8F-D12C-47B9-A387-D3510366BDFD}"/>
              </a:ext>
            </a:extLst>
          </p:cNvPr>
          <p:cNvSpPr/>
          <p:nvPr/>
        </p:nvSpPr>
        <p:spPr>
          <a:xfrm flipH="1">
            <a:off x="-8951" y="-1"/>
            <a:ext cx="12209903" cy="6858001"/>
          </a:xfrm>
          <a:prstGeom prst="wave">
            <a:avLst>
              <a:gd name="adj1" fmla="val 20000"/>
              <a:gd name="adj2" fmla="val -1000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">
            <a:extLst>
              <a:ext uri="{FF2B5EF4-FFF2-40B4-BE49-F238E27FC236}">
                <a16:creationId xmlns:a16="http://schemas.microsoft.com/office/drawing/2014/main" id="{1C4EEE14-1C8D-4026-A62F-2D0854BA20F7}"/>
              </a:ext>
            </a:extLst>
          </p:cNvPr>
          <p:cNvSpPr/>
          <p:nvPr/>
        </p:nvSpPr>
        <p:spPr>
          <a:xfrm>
            <a:off x="3726607" y="1059607"/>
            <a:ext cx="4738786" cy="4738786"/>
          </a:xfrm>
          <a:prstGeom prst="ellipse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</a:gsLst>
            <a:lin ang="2700000" scaled="0"/>
          </a:gradFill>
          <a:ln w="381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E29978-EC87-4AFC-85B4-D8F29B4AE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69" y="2099569"/>
            <a:ext cx="2658862" cy="2658862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48ECD122-7042-4977-922E-952A863E7655}"/>
              </a:ext>
            </a:extLst>
          </p:cNvPr>
          <p:cNvSpPr txBox="1"/>
          <p:nvPr/>
        </p:nvSpPr>
        <p:spPr>
          <a:xfrm>
            <a:off x="4094907" y="4756468"/>
            <a:ext cx="400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rPr>
              <a:t>https://cef-marketplace.vercel.app</a:t>
            </a:r>
          </a:p>
        </p:txBody>
      </p:sp>
    </p:spTree>
    <p:extLst>
      <p:ext uri="{BB962C8B-B14F-4D97-AF65-F5344CB8AC3E}">
        <p14:creationId xmlns:p14="http://schemas.microsoft.com/office/powerpoint/2010/main" val="168627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68DA4DF-6CF9-4B07-A444-8FB295B81C62}"/>
              </a:ext>
            </a:extLst>
          </p:cNvPr>
          <p:cNvSpPr/>
          <p:nvPr/>
        </p:nvSpPr>
        <p:spPr>
          <a:xfrm flipH="1">
            <a:off x="-1233308" y="3682092"/>
            <a:ext cx="5382254" cy="538225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  <a:softEdge rad="647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5666937-1646-447F-A888-0D0FE262959E}"/>
              </a:ext>
            </a:extLst>
          </p:cNvPr>
          <p:cNvSpPr/>
          <p:nvPr/>
        </p:nvSpPr>
        <p:spPr>
          <a:xfrm flipH="1">
            <a:off x="7408732" y="-3805002"/>
            <a:ext cx="8579564" cy="8579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5CE0"/>
              </a:gs>
              <a:gs pos="100000">
                <a:srgbClr val="091BAE"/>
              </a:gs>
              <a:gs pos="60000">
                <a:srgbClr val="091BAE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69900" dist="304800" dir="5400000" sx="88000" sy="88000" algn="t" rotWithShape="0">
              <a:prstClr val="black">
                <a:alpha val="15000"/>
              </a:prstClr>
            </a:outerShdw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9B82E-FD0F-4C32-A024-129D76ED085B}"/>
              </a:ext>
            </a:extLst>
          </p:cNvPr>
          <p:cNvSpPr txBox="1"/>
          <p:nvPr/>
        </p:nvSpPr>
        <p:spPr>
          <a:xfrm>
            <a:off x="2141542" y="2689278"/>
            <a:ext cx="7908916" cy="14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  <a:latin typeface="Space Grotesk SemiBold" pitchFamily="2" charset="0"/>
                <a:ea typeface="Inter" panose="020B0502030000000004" pitchFamily="34" charset="0"/>
                <a:cs typeface="Space Grotesk SemiBold" pitchFamily="2" charset="0"/>
              </a:rPr>
              <a:t>We created a marketplace for tokenized closed-end fund shares.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5D6ED0-4620-40F0-8970-2D9D3E140155}"/>
              </a:ext>
            </a:extLst>
          </p:cNvPr>
          <p:cNvSpPr/>
          <p:nvPr/>
        </p:nvSpPr>
        <p:spPr>
          <a:xfrm>
            <a:off x="493486" y="484781"/>
            <a:ext cx="11205028" cy="5888439"/>
          </a:xfrm>
          <a:prstGeom prst="rect">
            <a:avLst/>
          </a:prstGeom>
          <a:noFill/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D6854B-8324-4836-A8F3-B6E001F9FECC}"/>
              </a:ext>
            </a:extLst>
          </p:cNvPr>
          <p:cNvSpPr txBox="1"/>
          <p:nvPr/>
        </p:nvSpPr>
        <p:spPr>
          <a:xfrm>
            <a:off x="2284651" y="610169"/>
            <a:ext cx="762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dirty="0"/>
              <a:t>What are Closed-End Funds?</a:t>
            </a:r>
          </a:p>
        </p:txBody>
      </p:sp>
      <p:sp>
        <p:nvSpPr>
          <p:cNvPr id="2" name="Zylinder 1">
            <a:extLst>
              <a:ext uri="{FF2B5EF4-FFF2-40B4-BE49-F238E27FC236}">
                <a16:creationId xmlns:a16="http://schemas.microsoft.com/office/drawing/2014/main" id="{950155E1-C87D-4AC7-AC6F-F2F1788BA9CC}"/>
              </a:ext>
            </a:extLst>
          </p:cNvPr>
          <p:cNvSpPr/>
          <p:nvPr/>
        </p:nvSpPr>
        <p:spPr>
          <a:xfrm>
            <a:off x="5177406" y="2669796"/>
            <a:ext cx="1837189" cy="2407641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4BAA0-6427-47D2-9B88-267A59A4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3551" y="4173512"/>
            <a:ext cx="358050" cy="4404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E7E560-578A-4ACC-8963-1A2AC8EE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152" y="3313858"/>
            <a:ext cx="388563" cy="4779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26D8F60-11CD-4ACE-8C1A-00243B27C510}"/>
              </a:ext>
            </a:extLst>
          </p:cNvPr>
          <p:cNvGrpSpPr/>
          <p:nvPr/>
        </p:nvGrpSpPr>
        <p:grpSpPr>
          <a:xfrm>
            <a:off x="1468072" y="2706484"/>
            <a:ext cx="1266738" cy="903721"/>
            <a:chOff x="1468072" y="2530317"/>
            <a:chExt cx="1266738" cy="90372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69D8F53-2C6B-486B-AEC7-F08ED9C2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97AEA7-DD7C-42D8-83E4-5DC19371EC74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D9D065C-4153-46E5-9D43-EC5DFEBB927A}"/>
              </a:ext>
            </a:extLst>
          </p:cNvPr>
          <p:cNvGrpSpPr/>
          <p:nvPr/>
        </p:nvGrpSpPr>
        <p:grpSpPr>
          <a:xfrm>
            <a:off x="1461081" y="4368902"/>
            <a:ext cx="1266738" cy="903721"/>
            <a:chOff x="1468072" y="2530317"/>
            <a:chExt cx="1266738" cy="90372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28C1C3B-FCB5-4513-89D9-0DC9DDCC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D999576-A1FC-4818-AE13-099E54A076B4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F96C27-AF03-42B7-9E33-8E3A14D7C5E9}"/>
              </a:ext>
            </a:extLst>
          </p:cNvPr>
          <p:cNvGrpSpPr/>
          <p:nvPr/>
        </p:nvGrpSpPr>
        <p:grpSpPr>
          <a:xfrm>
            <a:off x="5605942" y="1592147"/>
            <a:ext cx="980116" cy="708784"/>
            <a:chOff x="1468072" y="2530317"/>
            <a:chExt cx="1266738" cy="91605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552C8F0-B4A7-4F17-A3F6-DEDCDF00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114204C-9EC9-4F14-A698-479177F5ECFB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5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700" dirty="0">
                  <a:solidFill>
                    <a:schemeClr val="bg1"/>
                  </a:solidFill>
                  <a:latin typeface="+mj-lt"/>
                </a:rPr>
                <a:t>Portfolio Manager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274716E6-6E7A-48BE-8E66-52070E2D4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1447" y="2442401"/>
            <a:ext cx="473758" cy="4737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42D71C1-2223-40D1-B99F-B45A5429A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7678" y="4113208"/>
            <a:ext cx="473758" cy="473758"/>
          </a:xfrm>
          <a:prstGeom prst="rect">
            <a:avLst/>
          </a:prstGeom>
        </p:spPr>
      </p:pic>
      <p:sp>
        <p:nvSpPr>
          <p:cNvPr id="30" name="Circle: Hollow 92">
            <a:extLst>
              <a:ext uri="{FF2B5EF4-FFF2-40B4-BE49-F238E27FC236}">
                <a16:creationId xmlns:a16="http://schemas.microsoft.com/office/drawing/2014/main" id="{B093FCF0-BC0E-4016-9476-29A360518E4F}"/>
              </a:ext>
            </a:extLst>
          </p:cNvPr>
          <p:cNvSpPr/>
          <p:nvPr/>
        </p:nvSpPr>
        <p:spPr>
          <a:xfrm>
            <a:off x="110585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66DFC5D-5293-4A0D-8D29-8577168DF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0290" y="2603093"/>
            <a:ext cx="966544" cy="96654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14DBFF8-E40E-49EB-B8CB-0073B110E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0290" y="4160959"/>
            <a:ext cx="966544" cy="966544"/>
          </a:xfrm>
          <a:prstGeom prst="rect">
            <a:avLst/>
          </a:prstGeom>
        </p:spPr>
      </p:pic>
      <p:sp>
        <p:nvSpPr>
          <p:cNvPr id="38" name="TextBox 6">
            <a:extLst>
              <a:ext uri="{FF2B5EF4-FFF2-40B4-BE49-F238E27FC236}">
                <a16:creationId xmlns:a16="http://schemas.microsoft.com/office/drawing/2014/main" id="{14D93DAB-61CF-4594-A3A2-A5AF268E3C30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17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2306 0.1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306 -0.1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2319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319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9 0.00625 L 0.51679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6 0.12732 L 0.51484 0.01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D6854B-8324-4836-A8F3-B6E001F9FECC}"/>
              </a:ext>
            </a:extLst>
          </p:cNvPr>
          <p:cNvSpPr txBox="1"/>
          <p:nvPr/>
        </p:nvSpPr>
        <p:spPr>
          <a:xfrm>
            <a:off x="2284651" y="610169"/>
            <a:ext cx="762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dirty="0"/>
              <a:t>What are Closed-End Funds?</a:t>
            </a:r>
          </a:p>
        </p:txBody>
      </p:sp>
      <p:sp>
        <p:nvSpPr>
          <p:cNvPr id="2" name="Zylinder 1">
            <a:extLst>
              <a:ext uri="{FF2B5EF4-FFF2-40B4-BE49-F238E27FC236}">
                <a16:creationId xmlns:a16="http://schemas.microsoft.com/office/drawing/2014/main" id="{950155E1-C87D-4AC7-AC6F-F2F1788BA9CC}"/>
              </a:ext>
            </a:extLst>
          </p:cNvPr>
          <p:cNvSpPr/>
          <p:nvPr/>
        </p:nvSpPr>
        <p:spPr>
          <a:xfrm>
            <a:off x="5177406" y="2669796"/>
            <a:ext cx="1837189" cy="2407641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4BAA0-6427-47D2-9B88-267A59A4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4151" y="4125887"/>
            <a:ext cx="358050" cy="4404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E7E560-578A-4ACC-8963-1A2AC8EE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327" y="2428033"/>
            <a:ext cx="388563" cy="4779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26D8F60-11CD-4ACE-8C1A-00243B27C510}"/>
              </a:ext>
            </a:extLst>
          </p:cNvPr>
          <p:cNvGrpSpPr/>
          <p:nvPr/>
        </p:nvGrpSpPr>
        <p:grpSpPr>
          <a:xfrm>
            <a:off x="1468072" y="2706484"/>
            <a:ext cx="1266738" cy="903721"/>
            <a:chOff x="1468072" y="2530317"/>
            <a:chExt cx="1266738" cy="90372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69D8F53-2C6B-486B-AEC7-F08ED9C2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97AEA7-DD7C-42D8-83E4-5DC19371EC74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D9D065C-4153-46E5-9D43-EC5DFEBB927A}"/>
              </a:ext>
            </a:extLst>
          </p:cNvPr>
          <p:cNvGrpSpPr/>
          <p:nvPr/>
        </p:nvGrpSpPr>
        <p:grpSpPr>
          <a:xfrm>
            <a:off x="1461081" y="4368902"/>
            <a:ext cx="1266738" cy="903721"/>
            <a:chOff x="1468072" y="2530317"/>
            <a:chExt cx="1266738" cy="90372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28C1C3B-FCB5-4513-89D9-0DC9DDCC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D999576-A1FC-4818-AE13-099E54A076B4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F96C27-AF03-42B7-9E33-8E3A14D7C5E9}"/>
              </a:ext>
            </a:extLst>
          </p:cNvPr>
          <p:cNvGrpSpPr/>
          <p:nvPr/>
        </p:nvGrpSpPr>
        <p:grpSpPr>
          <a:xfrm>
            <a:off x="5605942" y="1592147"/>
            <a:ext cx="980116" cy="708784"/>
            <a:chOff x="1468072" y="2530317"/>
            <a:chExt cx="1266738" cy="91605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552C8F0-B4A7-4F17-A3F6-DEDCDF00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114204C-9EC9-4F14-A698-479177F5ECFB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5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700" dirty="0">
                  <a:solidFill>
                    <a:schemeClr val="bg1"/>
                  </a:solidFill>
                  <a:latin typeface="+mj-lt"/>
                </a:rPr>
                <a:t>Portfolio Manager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274716E6-6E7A-48BE-8E66-52070E2D4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0327" y="2525374"/>
            <a:ext cx="473758" cy="47375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4C4BAE4-0899-4A87-979C-6E05B3617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0290" y="2603093"/>
            <a:ext cx="966544" cy="966544"/>
          </a:xfrm>
          <a:prstGeom prst="rect">
            <a:avLst/>
          </a:prstGeom>
        </p:spPr>
      </p:pic>
      <p:sp>
        <p:nvSpPr>
          <p:cNvPr id="30" name="Circle: Hollow 92">
            <a:extLst>
              <a:ext uri="{FF2B5EF4-FFF2-40B4-BE49-F238E27FC236}">
                <a16:creationId xmlns:a16="http://schemas.microsoft.com/office/drawing/2014/main" id="{B093FCF0-BC0E-4016-9476-29A360518E4F}"/>
              </a:ext>
            </a:extLst>
          </p:cNvPr>
          <p:cNvSpPr/>
          <p:nvPr/>
        </p:nvSpPr>
        <p:spPr>
          <a:xfrm>
            <a:off x="110585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9233A9D-8314-47CB-AAFF-67753EEA6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0327" y="4083240"/>
            <a:ext cx="473758" cy="4737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675E32-86AF-47EA-9E5F-1E5D46576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0290" y="4160959"/>
            <a:ext cx="966544" cy="966544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1B342F28-609B-4814-8B7B-94076192148F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5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6">
            <a:extLst>
              <a:ext uri="{FF2B5EF4-FFF2-40B4-BE49-F238E27FC236}">
                <a16:creationId xmlns:a16="http://schemas.microsoft.com/office/drawing/2014/main" id="{69F7FBEC-0DFD-446F-9C80-63417FF25659}"/>
              </a:ext>
            </a:extLst>
          </p:cNvPr>
          <p:cNvSpPr txBox="1"/>
          <p:nvPr/>
        </p:nvSpPr>
        <p:spPr>
          <a:xfrm>
            <a:off x="-6852301" y="-2126884"/>
            <a:ext cx="13041706" cy="110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dirty="0"/>
              <a:t>What are Closed-End Funds?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769268EA-9F07-408F-9F0A-0187078CF043}"/>
              </a:ext>
            </a:extLst>
          </p:cNvPr>
          <p:cNvSpPr/>
          <p:nvPr/>
        </p:nvSpPr>
        <p:spPr>
          <a:xfrm>
            <a:off x="-1903075" y="1396941"/>
            <a:ext cx="3143254" cy="4119243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75AB8E7-5E6F-49E2-A136-EA1189A9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88558" y="3888173"/>
            <a:ext cx="612589" cy="75353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DE32C0F-A995-400C-8521-B0B4F23C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52328" y="983307"/>
            <a:ext cx="664794" cy="817754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87781DD-1EA1-4F3C-86EC-375B7A8E752D}"/>
              </a:ext>
            </a:extLst>
          </p:cNvPr>
          <p:cNvGrpSpPr/>
          <p:nvPr/>
        </p:nvGrpSpPr>
        <p:grpSpPr>
          <a:xfrm>
            <a:off x="-8249389" y="1459710"/>
            <a:ext cx="2167267" cy="1546180"/>
            <a:chOff x="1468072" y="2530317"/>
            <a:chExt cx="1266738" cy="903721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A45B0D-829A-4D91-882B-2EAEC6EF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476EDB2-8DA7-4DE4-99B1-46BC832B2ECD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9F40E80-9667-4C5D-BC7C-14281C5CF9D2}"/>
              </a:ext>
            </a:extLst>
          </p:cNvPr>
          <p:cNvGrpSpPr/>
          <p:nvPr/>
        </p:nvGrpSpPr>
        <p:grpSpPr>
          <a:xfrm>
            <a:off x="-8261350" y="4303948"/>
            <a:ext cx="2167267" cy="1546180"/>
            <a:chOff x="1468072" y="2530317"/>
            <a:chExt cx="1266738" cy="903721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E33BF22-6D20-4CC7-8321-07F5315F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A9901D4-5FD9-4ACD-87EA-1349CD27B33E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0BD80B1-0B57-42E0-82E9-87590FED05A2}"/>
              </a:ext>
            </a:extLst>
          </p:cNvPr>
          <p:cNvGrpSpPr/>
          <p:nvPr/>
        </p:nvGrpSpPr>
        <p:grpSpPr>
          <a:xfrm>
            <a:off x="-1169891" y="-446813"/>
            <a:ext cx="1676884" cy="1212661"/>
            <a:chOff x="1468072" y="2530317"/>
            <a:chExt cx="1266738" cy="91605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AF07136-BC53-466B-BC15-767D55761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57776C7-11B6-43EC-86DC-55DD1136063C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5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700" dirty="0">
                  <a:solidFill>
                    <a:schemeClr val="bg1"/>
                  </a:solidFill>
                  <a:latin typeface="+mj-lt"/>
                </a:rPr>
                <a:t>Portfolio Manager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E36DAE0B-0F12-4DB1-8C1C-C395673D8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0941" y="1149848"/>
            <a:ext cx="810554" cy="81055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BA764D4-D97C-4F08-9A30-11A6BF9E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7657" y="1282818"/>
            <a:ext cx="1653664" cy="1653664"/>
          </a:xfrm>
          <a:prstGeom prst="rect">
            <a:avLst/>
          </a:prstGeom>
        </p:spPr>
      </p:pic>
      <p:sp>
        <p:nvSpPr>
          <p:cNvPr id="41" name="Circle: Hollow 92">
            <a:extLst>
              <a:ext uri="{FF2B5EF4-FFF2-40B4-BE49-F238E27FC236}">
                <a16:creationId xmlns:a16="http://schemas.microsoft.com/office/drawing/2014/main" id="{55B993DA-FD6E-482F-A27D-7BEE4F61614C}"/>
              </a:ext>
            </a:extLst>
          </p:cNvPr>
          <p:cNvSpPr/>
          <p:nvPr/>
        </p:nvSpPr>
        <p:spPr>
          <a:xfrm>
            <a:off x="8158956" y="-4986552"/>
            <a:ext cx="3631455" cy="363145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5304F700-07DC-45F6-BF19-E14C245C9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0941" y="3815208"/>
            <a:ext cx="810554" cy="81055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C3B6D31-2977-403F-A2EF-971C7AEB2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7657" y="3948178"/>
            <a:ext cx="1653664" cy="16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6">
            <a:extLst>
              <a:ext uri="{FF2B5EF4-FFF2-40B4-BE49-F238E27FC236}">
                <a16:creationId xmlns:a16="http://schemas.microsoft.com/office/drawing/2014/main" id="{69F7FBEC-0DFD-446F-9C80-63417FF25659}"/>
              </a:ext>
            </a:extLst>
          </p:cNvPr>
          <p:cNvSpPr txBox="1"/>
          <p:nvPr/>
        </p:nvSpPr>
        <p:spPr>
          <a:xfrm>
            <a:off x="6174491" y="-2126884"/>
            <a:ext cx="13041706" cy="110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dirty="0"/>
              <a:t>What are Closed-End Funds?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769268EA-9F07-408F-9F0A-0187078CF043}"/>
              </a:ext>
            </a:extLst>
          </p:cNvPr>
          <p:cNvSpPr/>
          <p:nvPr/>
        </p:nvSpPr>
        <p:spPr>
          <a:xfrm>
            <a:off x="11123717" y="1396941"/>
            <a:ext cx="3143254" cy="4119243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75AB8E7-5E6F-49E2-A136-EA1189A9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8234" y="3888173"/>
            <a:ext cx="612589" cy="75353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DE32C0F-A995-400C-8521-B0B4F23C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4464" y="983307"/>
            <a:ext cx="664794" cy="817754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87781DD-1EA1-4F3C-86EC-375B7A8E752D}"/>
              </a:ext>
            </a:extLst>
          </p:cNvPr>
          <p:cNvGrpSpPr/>
          <p:nvPr/>
        </p:nvGrpSpPr>
        <p:grpSpPr>
          <a:xfrm>
            <a:off x="4777403" y="1459710"/>
            <a:ext cx="2167267" cy="1546180"/>
            <a:chOff x="1468072" y="2530317"/>
            <a:chExt cx="1266738" cy="903721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A45B0D-829A-4D91-882B-2EAEC6EF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476EDB2-8DA7-4DE4-99B1-46BC832B2ECD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9F40E80-9667-4C5D-BC7C-14281C5CF9D2}"/>
              </a:ext>
            </a:extLst>
          </p:cNvPr>
          <p:cNvGrpSpPr/>
          <p:nvPr/>
        </p:nvGrpSpPr>
        <p:grpSpPr>
          <a:xfrm>
            <a:off x="4765442" y="4303948"/>
            <a:ext cx="2167267" cy="1546180"/>
            <a:chOff x="1468072" y="2530317"/>
            <a:chExt cx="1266738" cy="903721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E33BF22-6D20-4CC7-8321-07F5315F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A9901D4-5FD9-4ACD-87EA-1349CD27B33E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0BD80B1-0B57-42E0-82E9-87590FED05A2}"/>
              </a:ext>
            </a:extLst>
          </p:cNvPr>
          <p:cNvGrpSpPr/>
          <p:nvPr/>
        </p:nvGrpSpPr>
        <p:grpSpPr>
          <a:xfrm>
            <a:off x="11856901" y="-446813"/>
            <a:ext cx="1676884" cy="1212661"/>
            <a:chOff x="1468072" y="2530317"/>
            <a:chExt cx="1266738" cy="91605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AF07136-BC53-466B-BC15-767D55761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57776C7-11B6-43EC-86DC-55DD1136063C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5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700" dirty="0">
                  <a:solidFill>
                    <a:schemeClr val="bg1"/>
                  </a:solidFill>
                  <a:latin typeface="+mj-lt"/>
                </a:rPr>
                <a:t>Portfolio Manager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E36DAE0B-0F12-4DB1-8C1C-C395673D8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07733" y="1149848"/>
            <a:ext cx="810554" cy="81055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BA764D4-D97C-4F08-9A30-11A6BF9E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14449" y="1282818"/>
            <a:ext cx="1653664" cy="1653664"/>
          </a:xfrm>
          <a:prstGeom prst="rect">
            <a:avLst/>
          </a:prstGeom>
        </p:spPr>
      </p:pic>
      <p:sp>
        <p:nvSpPr>
          <p:cNvPr id="41" name="Circle: Hollow 92">
            <a:extLst>
              <a:ext uri="{FF2B5EF4-FFF2-40B4-BE49-F238E27FC236}">
                <a16:creationId xmlns:a16="http://schemas.microsoft.com/office/drawing/2014/main" id="{55B993DA-FD6E-482F-A27D-7BEE4F61614C}"/>
              </a:ext>
            </a:extLst>
          </p:cNvPr>
          <p:cNvSpPr/>
          <p:nvPr/>
        </p:nvSpPr>
        <p:spPr>
          <a:xfrm>
            <a:off x="21417756" y="-4986552"/>
            <a:ext cx="3631455" cy="363145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5304F700-07DC-45F6-BF19-E14C245C9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07733" y="3815208"/>
            <a:ext cx="810554" cy="81055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C3B6D31-2977-403F-A2EF-971C7AEB2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14449" y="3948178"/>
            <a:ext cx="1653664" cy="16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10CA19E-9E07-45A2-B3A2-B737D53DB609}"/>
              </a:ext>
            </a:extLst>
          </p:cNvPr>
          <p:cNvGrpSpPr/>
          <p:nvPr/>
        </p:nvGrpSpPr>
        <p:grpSpPr>
          <a:xfrm>
            <a:off x="2178517" y="-939736"/>
            <a:ext cx="119481" cy="118468"/>
            <a:chOff x="10479314" y="-1429658"/>
            <a:chExt cx="566057" cy="566057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1D22A4B-2254-415C-8713-EABCDFF2E3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79314" y="-1146629"/>
              <a:ext cx="566057" cy="0"/>
            </a:xfrm>
            <a:prstGeom prst="line">
              <a:avLst/>
            </a:prstGeom>
            <a:ln w="12700">
              <a:solidFill>
                <a:srgbClr val="C9BEF7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B70F48-C89F-438C-8618-082D30F3CE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479314" y="-1146629"/>
              <a:ext cx="566057" cy="0"/>
            </a:xfrm>
            <a:prstGeom prst="line">
              <a:avLst/>
            </a:prstGeom>
            <a:ln w="12700">
              <a:solidFill>
                <a:srgbClr val="C9BEF7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6">
            <a:extLst>
              <a:ext uri="{FF2B5EF4-FFF2-40B4-BE49-F238E27FC236}">
                <a16:creationId xmlns:a16="http://schemas.microsoft.com/office/drawing/2014/main" id="{64943BC5-1F5D-4011-9485-9AEBC2EEBD45}"/>
              </a:ext>
            </a:extLst>
          </p:cNvPr>
          <p:cNvSpPr txBox="1"/>
          <p:nvPr/>
        </p:nvSpPr>
        <p:spPr>
          <a:xfrm>
            <a:off x="6244303" y="2551837"/>
            <a:ext cx="524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r>
              <a:rPr lang="en-US" dirty="0"/>
              <a:t>What happens when a qualified investor wants to sell shares?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4466B24-217F-4DC7-A763-B5ADBEEE8006}"/>
              </a:ext>
            </a:extLst>
          </p:cNvPr>
          <p:cNvGrpSpPr/>
          <p:nvPr/>
        </p:nvGrpSpPr>
        <p:grpSpPr>
          <a:xfrm>
            <a:off x="475691" y="3199958"/>
            <a:ext cx="1189757" cy="832988"/>
            <a:chOff x="1468072" y="2530317"/>
            <a:chExt cx="1266738" cy="88688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72CE220-5A7D-43F8-9CEB-BC5F5FD0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815B69D-804F-467F-BC00-A69462904DBD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2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8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7442338C-31A4-40CE-9953-F60DBFEE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7170" y="3046347"/>
            <a:ext cx="322654" cy="396892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D832BD9-7249-404A-992A-9CF8953A952C}"/>
              </a:ext>
            </a:extLst>
          </p:cNvPr>
          <p:cNvGrpSpPr/>
          <p:nvPr/>
        </p:nvGrpSpPr>
        <p:grpSpPr>
          <a:xfrm>
            <a:off x="4159856" y="3200400"/>
            <a:ext cx="1189757" cy="832988"/>
            <a:chOff x="1468072" y="2530317"/>
            <a:chExt cx="1266738" cy="886884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F689631-4052-4B1B-8D8F-9D63B0A4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4CE8A89-976C-491F-808E-271C0BB9CDFC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2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8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C69A221-ABC2-471B-BF26-3FB4A49A69FF}"/>
              </a:ext>
            </a:extLst>
          </p:cNvPr>
          <p:cNvCxnSpPr>
            <a:cxnSpLocks/>
          </p:cNvCxnSpPr>
          <p:nvPr/>
        </p:nvCxnSpPr>
        <p:spPr>
          <a:xfrm>
            <a:off x="1896229" y="3302022"/>
            <a:ext cx="23992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E15D706F-61EF-44EC-A81A-E2EF090B9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2490" y="2825055"/>
            <a:ext cx="393078" cy="39307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561F804-3F1E-40C7-AE15-6BB53597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4087" y="3400083"/>
            <a:ext cx="322654" cy="396892"/>
          </a:xfrm>
          <a:prstGeom prst="rect">
            <a:avLst/>
          </a:prstGeom>
        </p:spPr>
      </p:pic>
      <p:sp>
        <p:nvSpPr>
          <p:cNvPr id="30" name="Circle: Hollow 92">
            <a:extLst>
              <a:ext uri="{FF2B5EF4-FFF2-40B4-BE49-F238E27FC236}">
                <a16:creationId xmlns:a16="http://schemas.microsoft.com/office/drawing/2014/main" id="{87CC65FC-9CB9-4B14-8F4B-348D50CCECF3}"/>
              </a:ext>
            </a:extLst>
          </p:cNvPr>
          <p:cNvSpPr/>
          <p:nvPr/>
        </p:nvSpPr>
        <p:spPr>
          <a:xfrm>
            <a:off x="-9620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4438A-D43D-4E00-B14E-DD44ABC5886C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5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6CF75E10-C5CA-4DE6-9193-B814D3981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8194" y="3045600"/>
            <a:ext cx="393078" cy="3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5">
            <a:extLst>
              <a:ext uri="{FF2B5EF4-FFF2-40B4-BE49-F238E27FC236}">
                <a16:creationId xmlns:a16="http://schemas.microsoft.com/office/drawing/2014/main" id="{082B574A-458C-4E12-B197-BC883D401C87}"/>
              </a:ext>
            </a:extLst>
          </p:cNvPr>
          <p:cNvSpPr/>
          <p:nvPr/>
        </p:nvSpPr>
        <p:spPr>
          <a:xfrm>
            <a:off x="9706062" y="2152871"/>
            <a:ext cx="1770077" cy="3929148"/>
          </a:xfrm>
          <a:prstGeom prst="rec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10CA19E-9E07-45A2-B3A2-B737D53DB609}"/>
              </a:ext>
            </a:extLst>
          </p:cNvPr>
          <p:cNvGrpSpPr/>
          <p:nvPr/>
        </p:nvGrpSpPr>
        <p:grpSpPr>
          <a:xfrm>
            <a:off x="2178517" y="-939736"/>
            <a:ext cx="119481" cy="118468"/>
            <a:chOff x="10479314" y="-1429658"/>
            <a:chExt cx="566057" cy="566057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1D22A4B-2254-415C-8713-EABCDFF2E3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79314" y="-1146629"/>
              <a:ext cx="566057" cy="0"/>
            </a:xfrm>
            <a:prstGeom prst="line">
              <a:avLst/>
            </a:prstGeom>
            <a:ln w="12700">
              <a:solidFill>
                <a:srgbClr val="C9BEF7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B70F48-C89F-438C-8618-082D30F3CE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479314" y="-1146629"/>
              <a:ext cx="566057" cy="0"/>
            </a:xfrm>
            <a:prstGeom prst="line">
              <a:avLst/>
            </a:prstGeom>
            <a:ln w="12700">
              <a:solidFill>
                <a:srgbClr val="C9BEF7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C1862D14-8FEA-4851-ABB3-9051217B3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1697" y="3514987"/>
            <a:ext cx="2461354" cy="545285"/>
          </a:xfrm>
          <a:prstGeom prst="rect">
            <a:avLst/>
          </a:prstGeom>
        </p:spPr>
      </p:pic>
      <p:sp>
        <p:nvSpPr>
          <p:cNvPr id="19" name="Circle: Hollow 92">
            <a:extLst>
              <a:ext uri="{FF2B5EF4-FFF2-40B4-BE49-F238E27FC236}">
                <a16:creationId xmlns:a16="http://schemas.microsoft.com/office/drawing/2014/main" id="{82BF9F48-24BE-45DC-999B-DA65453D80A8}"/>
              </a:ext>
            </a:extLst>
          </p:cNvPr>
          <p:cNvSpPr/>
          <p:nvPr/>
        </p:nvSpPr>
        <p:spPr>
          <a:xfrm>
            <a:off x="11058525" y="-1061268"/>
            <a:ext cx="2122536" cy="2122536"/>
          </a:xfrm>
          <a:prstGeom prst="donut">
            <a:avLst/>
          </a:prstGeom>
          <a:gradFill>
            <a:gsLst>
              <a:gs pos="50000">
                <a:srgbClr val="D8E9EC">
                  <a:alpha val="0"/>
                </a:srgbClr>
              </a:gs>
              <a:gs pos="0">
                <a:schemeClr val="bg1">
                  <a:alpha val="15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 w="12700">
            <a:gradFill>
              <a:gsLst>
                <a:gs pos="50420">
                  <a:srgbClr val="5A72D1"/>
                </a:gs>
                <a:gs pos="20000">
                  <a:srgbClr val="235CE0"/>
                </a:gs>
                <a:gs pos="80000">
                  <a:srgbClr val="8F87C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7718A6B3-AD32-4A12-8B9F-62C247F352F8}"/>
              </a:ext>
            </a:extLst>
          </p:cNvPr>
          <p:cNvSpPr txBox="1"/>
          <p:nvPr/>
        </p:nvSpPr>
        <p:spPr>
          <a:xfrm>
            <a:off x="853696" y="660502"/>
            <a:ext cx="103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rPr>
              <a:t>Process based on an excel waiting list and without a pricing mechanism, causing substantial admin effort.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963F1C-BDB0-4FB8-B85D-5A12C5EC7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0193" y="1997541"/>
            <a:ext cx="403982" cy="460352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88AF46D-E589-4404-9144-423282EC40D5}"/>
              </a:ext>
            </a:extLst>
          </p:cNvPr>
          <p:cNvGrpSpPr/>
          <p:nvPr/>
        </p:nvGrpSpPr>
        <p:grpSpPr>
          <a:xfrm>
            <a:off x="9890618" y="2572260"/>
            <a:ext cx="1266738" cy="903721"/>
            <a:chOff x="1468072" y="2530317"/>
            <a:chExt cx="1266738" cy="903721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2753348-413D-4D62-A6EC-5B6483BE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E006E28-E895-490E-AC29-AE5E61239EC0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Alice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9D56FE6-1C05-4457-925C-7CA783C8366E}"/>
              </a:ext>
            </a:extLst>
          </p:cNvPr>
          <p:cNvGrpSpPr/>
          <p:nvPr/>
        </p:nvGrpSpPr>
        <p:grpSpPr>
          <a:xfrm>
            <a:off x="1066798" y="3429335"/>
            <a:ext cx="1266738" cy="903721"/>
            <a:chOff x="1468072" y="2530317"/>
            <a:chExt cx="1266738" cy="903721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421708B-54B2-46A1-9794-34E50D1A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B8B2145-047A-423C-9E95-B42E407EDFE8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  <a:latin typeface="+mj-lt"/>
                </a:rPr>
                <a:t>Qualified</a:t>
              </a:r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 Investor</a:t>
              </a:r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FDEB4765-496D-4371-A260-9C3D920A4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8278" y="3137689"/>
            <a:ext cx="361284" cy="44441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319E368-7495-4910-9065-061E851CCFD3}"/>
              </a:ext>
            </a:extLst>
          </p:cNvPr>
          <p:cNvCxnSpPr/>
          <p:nvPr/>
        </p:nvCxnSpPr>
        <p:spPr>
          <a:xfrm>
            <a:off x="2424418" y="3850547"/>
            <a:ext cx="2181138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114B9F2A-839C-43AB-81FD-19D6216EE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6935" y="3290582"/>
            <a:ext cx="341851" cy="34185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5D8CDCC-4DDE-4526-9D56-7D9CD6E7D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4228" y="3229368"/>
            <a:ext cx="428931" cy="428931"/>
          </a:xfrm>
          <a:prstGeom prst="rect">
            <a:avLst/>
          </a:prstGeom>
        </p:spPr>
      </p:pic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B85B833-8ECA-4634-99CF-4C945A9077E7}"/>
              </a:ext>
            </a:extLst>
          </p:cNvPr>
          <p:cNvCxnSpPr/>
          <p:nvPr/>
        </p:nvCxnSpPr>
        <p:spPr>
          <a:xfrm>
            <a:off x="7308209" y="3893890"/>
            <a:ext cx="2181138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E6E4BC99-B5D8-46D8-B537-36182FB239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73673" y="3392648"/>
            <a:ext cx="341851" cy="34185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F68EFDF-747C-4CA2-9636-2BF517B31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36816" y="2314969"/>
            <a:ext cx="411454" cy="411454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285859C-448B-4801-9CA7-C047B604406F}"/>
              </a:ext>
            </a:extLst>
          </p:cNvPr>
          <p:cNvGrpSpPr/>
          <p:nvPr/>
        </p:nvGrpSpPr>
        <p:grpSpPr>
          <a:xfrm>
            <a:off x="9900406" y="3739728"/>
            <a:ext cx="1266738" cy="903721"/>
            <a:chOff x="1468072" y="2530317"/>
            <a:chExt cx="1266738" cy="903721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A913641-920D-4EA5-A5CC-6F6901CB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0B281DEF-A9E7-447D-8277-B6E3A956CD68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Bob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EE616FE-A698-4321-8856-BC8625059F00}"/>
              </a:ext>
            </a:extLst>
          </p:cNvPr>
          <p:cNvGrpSpPr/>
          <p:nvPr/>
        </p:nvGrpSpPr>
        <p:grpSpPr>
          <a:xfrm>
            <a:off x="9910194" y="4940752"/>
            <a:ext cx="1266738" cy="903721"/>
            <a:chOff x="1468072" y="2530317"/>
            <a:chExt cx="1266738" cy="903721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FB1C8DD-AE41-4478-8CB0-2E171F1F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50254" y="2530317"/>
              <a:ext cx="502374" cy="602849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DABCBFA6-6041-492A-8AB4-0FF7D9C21844}"/>
                </a:ext>
              </a:extLst>
            </p:cNvPr>
            <p:cNvSpPr txBox="1"/>
            <p:nvPr/>
          </p:nvSpPr>
          <p:spPr>
            <a:xfrm>
              <a:off x="1468072" y="3187817"/>
              <a:ext cx="126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  <a:latin typeface="+mj-lt"/>
                </a:rPr>
                <a:t>Claudia</a:t>
              </a:r>
            </a:p>
          </p:txBody>
        </p:sp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D6D65DB1-7EAF-49F9-84F3-9FB49808A7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96893" y="2351989"/>
            <a:ext cx="402409" cy="35313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30A2D65-6D01-4632-8CCF-B878C3D4D4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49570" y="2307058"/>
            <a:ext cx="411454" cy="41145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FE38E95F-2AE4-4B9D-A82F-7EC4E3FAFA29}"/>
              </a:ext>
            </a:extLst>
          </p:cNvPr>
          <p:cNvSpPr txBox="1"/>
          <p:nvPr/>
        </p:nvSpPr>
        <p:spPr>
          <a:xfrm>
            <a:off x="9959128" y="1914087"/>
            <a:ext cx="1266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rPr>
              <a:t>Waiting List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ABF9CF-6640-4DBB-8692-3BB7E2376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52304" y="2417513"/>
            <a:ext cx="411454" cy="411454"/>
          </a:xfrm>
          <a:prstGeom prst="rect">
            <a:avLst/>
          </a:prstGeom>
        </p:spPr>
      </p:pic>
      <p:sp>
        <p:nvSpPr>
          <p:cNvPr id="37" name="TextBox 6">
            <a:extLst>
              <a:ext uri="{FF2B5EF4-FFF2-40B4-BE49-F238E27FC236}">
                <a16:creationId xmlns:a16="http://schemas.microsoft.com/office/drawing/2014/main" id="{B3915936-E2E0-4C73-8461-F2452105D0F6}"/>
              </a:ext>
            </a:extLst>
          </p:cNvPr>
          <p:cNvSpPr txBox="1"/>
          <p:nvPr/>
        </p:nvSpPr>
        <p:spPr>
          <a:xfrm>
            <a:off x="11345777" y="6345122"/>
            <a:ext cx="434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Space Grotesk SemiBold" pitchFamily="2" charset="0"/>
                <a:cs typeface="Space Grotesk SemiBold" pitchFamily="2" charset="0"/>
              </a:defRPr>
            </a:lvl1pPr>
          </a:lstStyle>
          <a:p>
            <a:pPr algn="r"/>
            <a:r>
              <a:rPr lang="en-US" sz="1100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070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0208 0.34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00078 -0.170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0091 -0.17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87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0.00023 L 0.00612 0.3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7014 L 0.00091 0.175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7523 L -0.00169 -0.3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4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34607 L 0.00078 0.170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157 0.35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35625 L 0.00156 0.1870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4537 L -4.375E-6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17014 L -1.45833E-6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5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17593 L -1.45833E-6 -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879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35486 L -0.00117 0.19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81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18704 L 4.375E-6 -3.703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09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0508 0.357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Breitbild</PresentationFormat>
  <Paragraphs>125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Inter</vt:lpstr>
      <vt:lpstr>Inter Light</vt:lpstr>
      <vt:lpstr>Inter Medium</vt:lpstr>
      <vt:lpstr>Space Grotesk Medium</vt:lpstr>
      <vt:lpstr>Space Grotesk SemiBold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Tunc Polat</cp:lastModifiedBy>
  <cp:revision>1428</cp:revision>
  <dcterms:created xsi:type="dcterms:W3CDTF">2020-03-25T11:10:24Z</dcterms:created>
  <dcterms:modified xsi:type="dcterms:W3CDTF">2022-05-06T21:26:22Z</dcterms:modified>
</cp:coreProperties>
</file>