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16" r:id="rId4"/>
  </p:sldMasterIdLst>
  <p:notesMasterIdLst>
    <p:notesMasterId r:id="rId29"/>
  </p:notesMasterIdLst>
  <p:handoutMasterIdLst>
    <p:handoutMasterId r:id="rId30"/>
  </p:handoutMasterIdLst>
  <p:sldIdLst>
    <p:sldId id="472" r:id="rId5"/>
    <p:sldId id="407" r:id="rId6"/>
    <p:sldId id="439" r:id="rId7"/>
    <p:sldId id="450" r:id="rId8"/>
    <p:sldId id="456" r:id="rId9"/>
    <p:sldId id="451" r:id="rId10"/>
    <p:sldId id="430" r:id="rId11"/>
    <p:sldId id="411" r:id="rId12"/>
    <p:sldId id="459" r:id="rId13"/>
    <p:sldId id="460" r:id="rId14"/>
    <p:sldId id="461" r:id="rId15"/>
    <p:sldId id="462" r:id="rId16"/>
    <p:sldId id="463" r:id="rId17"/>
    <p:sldId id="464" r:id="rId18"/>
    <p:sldId id="419" r:id="rId19"/>
    <p:sldId id="465" r:id="rId20"/>
    <p:sldId id="466" r:id="rId21"/>
    <p:sldId id="467" r:id="rId22"/>
    <p:sldId id="468" r:id="rId23"/>
    <p:sldId id="469" r:id="rId24"/>
    <p:sldId id="412" r:id="rId25"/>
    <p:sldId id="408" r:id="rId26"/>
    <p:sldId id="470" r:id="rId27"/>
    <p:sldId id="471" r:id="rId28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Lato" panose="020B0604020202020204" charset="0"/>
      <p:regular r:id="rId35"/>
      <p:bold r:id="rId36"/>
      <p:italic r:id="rId37"/>
      <p:boldItalic r:id="rId38"/>
    </p:embeddedFont>
    <p:embeddedFont>
      <p:font typeface="SimSun" panose="02010600030101010101" pitchFamily="2" charset="-122"/>
      <p:regular r:id="rId39"/>
    </p:embeddedFont>
    <p:embeddedFont>
      <p:font typeface="Merriweather" panose="020B0604020202020204" charset="0"/>
      <p:regular r:id="rId40"/>
      <p:bold r:id="rId41"/>
      <p:italic r:id="rId42"/>
      <p:boldItalic r:id="rId43"/>
    </p:embeddedFont>
    <p:embeddedFont>
      <p:font typeface="Georgia" panose="02040502050405020303" pitchFamily="18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Roboto" panose="020B0604020202020204" charset="0"/>
      <p:regular r:id="rId50"/>
      <p:bold r:id="rId51"/>
      <p:italic r:id="rId52"/>
      <p:boldItalic r:id="rId53"/>
    </p:embeddedFont>
  </p:embeddedFontLst>
  <p:defaultTextStyle>
    <a:defPPr>
      <a:defRPr lang="en-US"/>
    </a:defPPr>
    <a:lvl1pPr marL="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08" userDrawn="1">
          <p15:clr>
            <a:srgbClr val="A4A3A4"/>
          </p15:clr>
        </p15:guide>
        <p15:guide id="3" pos="240" userDrawn="1">
          <p15:clr>
            <a:srgbClr val="A4A3A4"/>
          </p15:clr>
        </p15:guide>
        <p15:guide id="4" pos="7440" userDrawn="1">
          <p15:clr>
            <a:srgbClr val="A4A3A4"/>
          </p15:clr>
        </p15:guide>
        <p15:guide id="5" orient="horz" pos="4080" userDrawn="1">
          <p15:clr>
            <a:srgbClr val="A4A3A4"/>
          </p15:clr>
        </p15:guide>
        <p15:guide id="6" orient="horz" pos="240" userDrawn="1">
          <p15:clr>
            <a:srgbClr val="A4A3A4"/>
          </p15:clr>
        </p15:guide>
        <p15:guide id="7" orient="horz" pos="1512" userDrawn="1">
          <p15:clr>
            <a:srgbClr val="A4A3A4"/>
          </p15:clr>
        </p15:guide>
        <p15:guide id="8" pos="2664" userDrawn="1">
          <p15:clr>
            <a:srgbClr val="A4A3A4"/>
          </p15:clr>
        </p15:guide>
        <p15:guide id="9" pos="50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G VD" initials="FV" lastIdx="1" clrIdx="0">
    <p:extLst>
      <p:ext uri="{19B8F6BF-5375-455C-9EA6-DF929625EA0E}">
        <p15:presenceInfo xmlns:p15="http://schemas.microsoft.com/office/powerpoint/2012/main" userId="S::FG.VD@unibas.onmicrosoft.com::d2466d3f-48cc-414b-9e80-67c178a7f16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106E"/>
    <a:srgbClr val="000000"/>
    <a:srgbClr val="ADB5DF"/>
    <a:srgbClr val="959FD6"/>
    <a:srgbClr val="6472C3"/>
    <a:srgbClr val="0EAAE3"/>
    <a:srgbClr val="262626"/>
    <a:srgbClr val="FCFCFC"/>
    <a:srgbClr val="DCDEE0"/>
    <a:srgbClr val="AAB3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1" autoAdjust="0"/>
    <p:restoredTop sz="93197" autoAdjust="0"/>
  </p:normalViewPr>
  <p:slideViewPr>
    <p:cSldViewPr snapToGrid="0">
      <p:cViewPr varScale="1">
        <p:scale>
          <a:sx n="122" d="100"/>
          <a:sy n="122" d="100"/>
        </p:scale>
        <p:origin x="342" y="90"/>
      </p:cViewPr>
      <p:guideLst>
        <p:guide orient="horz" pos="2808"/>
        <p:guide pos="240"/>
        <p:guide pos="7440"/>
        <p:guide orient="horz" pos="4080"/>
        <p:guide orient="horz" pos="240"/>
        <p:guide orient="horz" pos="1512"/>
        <p:guide pos="2664"/>
        <p:guide pos="5016"/>
      </p:guideLst>
    </p:cSldViewPr>
  </p:slideViewPr>
  <p:outlineViewPr>
    <p:cViewPr>
      <p:scale>
        <a:sx n="33" d="100"/>
        <a:sy n="33" d="100"/>
      </p:scale>
      <p:origin x="0" y="-123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201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1.fntdata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21.fntdata"/><Relationship Id="rId3" Type="http://schemas.openxmlformats.org/officeDocument/2006/relationships/customXml" Target="../customXml/item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30T18:02:28.556" idx="1">
    <p:pos x="10" y="10"/>
    <p:text>Weitere wie: International Labour Organisation</p:text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10298A-A03F-418F-998A-F7CA54F8B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894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FF55F-8596-4ED6-A487-C5C49AFFE812}" type="datetimeFigureOut">
              <a:rPr lang="id-ID" smtClean="0"/>
              <a:t>12/12/2019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50106B-FE1C-4EDD-AE60-AB8F600726B4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32357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0106B-FE1C-4EDD-AE60-AB8F600726B4}" type="slidenum">
              <a:rPr lang="id-ID" smtClean="0"/>
              <a:t>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8853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0106B-FE1C-4EDD-AE60-AB8F600726B4}" type="slidenum">
              <a:rPr lang="id-ID" smtClean="0"/>
              <a:t>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3164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0106B-FE1C-4EDD-AE60-AB8F600726B4}" type="slidenum">
              <a:rPr lang="id-ID" smtClean="0"/>
              <a:t>16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85297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0106B-FE1C-4EDD-AE60-AB8F600726B4}" type="slidenum">
              <a:rPr lang="id-ID" smtClean="0"/>
              <a:t>17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65897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0106B-FE1C-4EDD-AE60-AB8F600726B4}" type="slidenum">
              <a:rPr lang="id-ID" smtClean="0"/>
              <a:t>24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13632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723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8A111F04-44D5-47AC-BFB2-9A038D8CD88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219932" y="-1"/>
            <a:ext cx="4018336" cy="5162843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808204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E96047AE-583A-42BD-B22C-B225867D3FD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88674" y="2129246"/>
            <a:ext cx="2775855" cy="3553097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809EFD1-1BD3-43D7-8C56-520F66561D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110549" y="1149531"/>
            <a:ext cx="4241074" cy="3127248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94C2471F-E61B-435A-8D39-1662201E9A4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815047" y="0"/>
            <a:ext cx="4049482" cy="1874521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700469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B5FE566B-9650-4EB9-819F-02380AD4BC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59680" y="1578595"/>
            <a:ext cx="6751320" cy="370080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688037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06C323C-00D5-414A-84C0-8AD402C9AEA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455816" y="1933178"/>
            <a:ext cx="4990012" cy="16918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ED06BC3C-6F0D-470B-908C-A8445EF12E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99017" y="3863466"/>
            <a:ext cx="1894114" cy="235675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6C18F288-C45F-4CA5-A862-51BEBBD71B0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053442" y="3863465"/>
            <a:ext cx="1894114" cy="235675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020120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55FA8DD7-E475-4C3F-BABC-7666508A47F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-1"/>
            <a:ext cx="2651757" cy="3657601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754169F-3E2D-4B3A-8EB2-615FBDB2F1C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1" y="3960226"/>
            <a:ext cx="3683727" cy="2516774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8A1337F6-5462-453C-8606-9CDD3975A6E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926080" y="0"/>
            <a:ext cx="3898176" cy="3657600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ADC393B6-8BFC-44E1-AD76-3A80C74C710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912100" y="992188"/>
            <a:ext cx="3214688" cy="28003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420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454D2F43-97B1-49A2-8065-5405A4FBB7A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687557" y="1018903"/>
            <a:ext cx="6794695" cy="4153988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94047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28B8438-F6CE-49D7-807C-59F7A1C71B7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466515" y="3186583"/>
            <a:ext cx="1645920" cy="1645920"/>
          </a:xfrm>
          <a:prstGeom prst="ellipse">
            <a:avLst/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DBAF5603-DB0C-4740-A53A-92D3125D7AC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506873" y="3186583"/>
            <a:ext cx="1645920" cy="1645920"/>
          </a:xfrm>
          <a:prstGeom prst="ellipse">
            <a:avLst/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D5A1A29-A0E7-47D0-923D-26B774CD2AF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563058" y="3186583"/>
            <a:ext cx="1645920" cy="1645920"/>
          </a:xfrm>
          <a:prstGeom prst="ellipse">
            <a:avLst/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6DED705D-2215-44BA-95A5-2C33BDE80F0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039208" y="3186583"/>
            <a:ext cx="1645920" cy="1645920"/>
          </a:xfrm>
          <a:prstGeom prst="ellipse">
            <a:avLst/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6F38BD1D-DDC7-4E68-AA75-CB071412E89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619243" y="3186583"/>
            <a:ext cx="1645920" cy="1645920"/>
          </a:xfrm>
          <a:prstGeom prst="ellipse">
            <a:avLst/>
          </a:prstGeo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491196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98530ADB-F5F3-4077-8613-4CA3FB123A5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937803" y="1726808"/>
            <a:ext cx="6316394" cy="340438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421585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4">
            <a:extLst>
              <a:ext uri="{FF2B5EF4-FFF2-40B4-BE49-F238E27FC236}">
                <a16:creationId xmlns:a16="http://schemas.microsoft.com/office/drawing/2014/main" id="{3F6492EC-6294-4855-9015-9FCDF16FAE8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82387" y="1449977"/>
            <a:ext cx="2702042" cy="237744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3145E72F-0E7B-4622-901C-6A880108E0F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543300" y="600891"/>
            <a:ext cx="3706585" cy="262215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4" name="Picture Placeholder 14">
            <a:extLst>
              <a:ext uri="{FF2B5EF4-FFF2-40B4-BE49-F238E27FC236}">
                <a16:creationId xmlns:a16="http://schemas.microsoft.com/office/drawing/2014/main" id="{24F5584E-4024-4EFC-8DBE-9C0CB1D5B6C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543301" y="3518264"/>
            <a:ext cx="3014254" cy="181138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DB55BDB7-4038-401E-AD7B-8A6BD04F1A0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40971" y="4083449"/>
            <a:ext cx="2043458" cy="218454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57506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571D44ED-2DB9-4A87-B95A-DD664C4F877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196250" y="381000"/>
            <a:ext cx="2614749" cy="60960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FF2D8260-CADC-4F2B-8015-26CFEE7A8B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18412" y="4075611"/>
            <a:ext cx="5262154" cy="240138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B28585CD-BDC5-45F7-A4D5-031C08D2B0E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81002" y="4075611"/>
            <a:ext cx="2923901" cy="240138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223169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8C515B3-8B9E-4B8F-BF11-E91C2BEFA784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2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56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76B29D12-3464-4283-BB6D-940379DB322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390605" y="1368334"/>
            <a:ext cx="1828800" cy="18288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D7C7E267-3DF9-4A26-9EB8-BE722CD04BF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390605" y="3660867"/>
            <a:ext cx="1828800" cy="18288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5425527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4">
            <a:extLst>
              <a:ext uri="{FF2B5EF4-FFF2-40B4-BE49-F238E27FC236}">
                <a16:creationId xmlns:a16="http://schemas.microsoft.com/office/drawing/2014/main" id="{9300E9ED-6966-41B6-B651-AA8F795C8E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1000" y="371203"/>
            <a:ext cx="2884714" cy="508907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717056E1-4FA1-4B59-923E-C50B1B98E69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63984" y="2939143"/>
            <a:ext cx="3529148" cy="329945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7136374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49BDE9C2-E942-4AAE-9BCD-39D54792565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220686" y="1"/>
            <a:ext cx="6831874" cy="40233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962226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4">
            <a:extLst>
              <a:ext uri="{FF2B5EF4-FFF2-40B4-BE49-F238E27FC236}">
                <a16:creationId xmlns:a16="http://schemas.microsoft.com/office/drawing/2014/main" id="{23081138-877B-4F4F-B104-64B63F5C2E1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1000" y="1417320"/>
            <a:ext cx="6294120" cy="40233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232812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4">
            <a:extLst>
              <a:ext uri="{FF2B5EF4-FFF2-40B4-BE49-F238E27FC236}">
                <a16:creationId xmlns:a16="http://schemas.microsoft.com/office/drawing/2014/main" id="{AF5E571B-9269-428D-9476-0442EE269B0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647611" y="682534"/>
            <a:ext cx="2795451" cy="54929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A0A9492A-BF18-45FD-A8AD-FAF972CE251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442857" y="682534"/>
            <a:ext cx="2795451" cy="46863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8368196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4">
            <a:extLst>
              <a:ext uri="{FF2B5EF4-FFF2-40B4-BE49-F238E27FC236}">
                <a16:creationId xmlns:a16="http://schemas.microsoft.com/office/drawing/2014/main" id="{377D9798-9D25-4E40-AB42-D95BDE8FF91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926182" y="865414"/>
            <a:ext cx="5529943" cy="46863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6847403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4">
            <a:extLst>
              <a:ext uri="{FF2B5EF4-FFF2-40B4-BE49-F238E27FC236}">
                <a16:creationId xmlns:a16="http://schemas.microsoft.com/office/drawing/2014/main" id="{BE6D7706-0E1F-47C9-9FCA-BBACAEE9EE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1038497"/>
            <a:ext cx="8495211" cy="341920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0443116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1D33B044-0E4B-4F81-87D9-01E523F9735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79102" y="1554479"/>
            <a:ext cx="3727937" cy="234227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8346130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4">
            <a:extLst>
              <a:ext uri="{FF2B5EF4-FFF2-40B4-BE49-F238E27FC236}">
                <a16:creationId xmlns:a16="http://schemas.microsoft.com/office/drawing/2014/main" id="{C432A914-3E29-4CF0-91C4-D788F2C9134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30937" y="-1"/>
            <a:ext cx="3061063" cy="389273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D02365E2-92D0-4467-A433-C9710B3D41B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499463" y="2191119"/>
            <a:ext cx="3370218" cy="428588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2235303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4">
            <a:extLst>
              <a:ext uri="{FF2B5EF4-FFF2-40B4-BE49-F238E27FC236}">
                <a16:creationId xmlns:a16="http://schemas.microsoft.com/office/drawing/2014/main" id="{0F177E99-7319-4053-B5B1-F6DF334C017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451668" y="381000"/>
            <a:ext cx="3061063" cy="60960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7488436A-F3DD-42DC-95B5-AB07932F243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79270" y="381000"/>
            <a:ext cx="3061063" cy="60960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479274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481E7DD-2AA7-4F86-B9F6-DB8EC950BF5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0039" y="2573383"/>
            <a:ext cx="10851922" cy="3725091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3385612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4">
            <a:extLst>
              <a:ext uri="{FF2B5EF4-FFF2-40B4-BE49-F238E27FC236}">
                <a16:creationId xmlns:a16="http://schemas.microsoft.com/office/drawing/2014/main" id="{E4CDE190-65BF-466F-AA12-B263A6B224F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06310" y="1828799"/>
            <a:ext cx="4959531" cy="250437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0972911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4">
            <a:extLst>
              <a:ext uri="{FF2B5EF4-FFF2-40B4-BE49-F238E27FC236}">
                <a16:creationId xmlns:a16="http://schemas.microsoft.com/office/drawing/2014/main" id="{ACC8A8A4-4B54-4BE5-A5AF-4497523CA7E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476750" y="2051413"/>
            <a:ext cx="3238500" cy="275517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1B79420B-C763-4FC4-AD24-D565ADC49D9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962900" y="2051413"/>
            <a:ext cx="3238500" cy="275517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4" name="Picture Placeholder 14">
            <a:extLst>
              <a:ext uri="{FF2B5EF4-FFF2-40B4-BE49-F238E27FC236}">
                <a16:creationId xmlns:a16="http://schemas.microsoft.com/office/drawing/2014/main" id="{4F677910-BC54-406E-8E7A-5FC03B27CFD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90600" y="2051412"/>
            <a:ext cx="3238500" cy="275517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9547157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4">
            <a:extLst>
              <a:ext uri="{FF2B5EF4-FFF2-40B4-BE49-F238E27FC236}">
                <a16:creationId xmlns:a16="http://schemas.microsoft.com/office/drawing/2014/main" id="{86B3828F-7654-4535-88ED-D1A4FD6137B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81000" y="0"/>
            <a:ext cx="3238500" cy="278238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575DFFA8-1DDD-43A5-98FC-88995F242AE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81000" y="3148149"/>
            <a:ext cx="3238500" cy="370985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A681A1FD-73CD-46A1-AB34-943D17EF363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433354" y="1152797"/>
            <a:ext cx="3238500" cy="45524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2720950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4">
            <a:extLst>
              <a:ext uri="{FF2B5EF4-FFF2-40B4-BE49-F238E27FC236}">
                <a16:creationId xmlns:a16="http://schemas.microsoft.com/office/drawing/2014/main" id="{236EA952-7865-442B-B85E-B4CF1992285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81000" y="0"/>
            <a:ext cx="3238500" cy="278238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EA7EA85B-4C24-4ED5-BDD0-66A5D8572B9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81000" y="3148149"/>
            <a:ext cx="3238500" cy="370985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4" name="Picture Placeholder 14">
            <a:extLst>
              <a:ext uri="{FF2B5EF4-FFF2-40B4-BE49-F238E27FC236}">
                <a16:creationId xmlns:a16="http://schemas.microsoft.com/office/drawing/2014/main" id="{C248BBE6-E7CC-41A1-BFE5-F01C1C987C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981994" y="0"/>
            <a:ext cx="3238500" cy="424542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1868335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4">
            <a:extLst>
              <a:ext uri="{FF2B5EF4-FFF2-40B4-BE49-F238E27FC236}">
                <a16:creationId xmlns:a16="http://schemas.microsoft.com/office/drawing/2014/main" id="{4500C8E1-72DB-445A-9CBD-63A2728342D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27464" y="0"/>
            <a:ext cx="3409406" cy="418011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1C0E4CB1-1414-495E-A0D7-520B516B854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476750" y="0"/>
            <a:ext cx="3238500" cy="418011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4" name="Picture Placeholder 14">
            <a:extLst>
              <a:ext uri="{FF2B5EF4-FFF2-40B4-BE49-F238E27FC236}">
                <a16:creationId xmlns:a16="http://schemas.microsoft.com/office/drawing/2014/main" id="{51188143-A486-4139-BFF6-521090801CC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855130" y="0"/>
            <a:ext cx="3409407" cy="418011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3078049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4">
            <a:extLst>
              <a:ext uri="{FF2B5EF4-FFF2-40B4-BE49-F238E27FC236}">
                <a16:creationId xmlns:a16="http://schemas.microsoft.com/office/drawing/2014/main" id="{5FD31326-58C6-4AD1-B21D-3664C6D89C1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795558" y="381000"/>
            <a:ext cx="2634887" cy="60960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8162040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4">
            <a:extLst>
              <a:ext uri="{FF2B5EF4-FFF2-40B4-BE49-F238E27FC236}">
                <a16:creationId xmlns:a16="http://schemas.microsoft.com/office/drawing/2014/main" id="{280FFFD4-A0A1-42D6-A4A9-F92F5E29A34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415247" y="381000"/>
            <a:ext cx="2996296" cy="386442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51CA3DF3-2B31-41F1-9815-70AC871B609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094618" y="2103119"/>
            <a:ext cx="3716382" cy="437388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900224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4">
            <a:extLst>
              <a:ext uri="{FF2B5EF4-FFF2-40B4-BE49-F238E27FC236}">
                <a16:creationId xmlns:a16="http://schemas.microsoft.com/office/drawing/2014/main" id="{BC0ED859-1474-4363-8417-71B071585DD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554480" y="381000"/>
            <a:ext cx="2674620" cy="60960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73B5764E-1A2A-4878-953E-03E8432C2A8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28456" y="341812"/>
            <a:ext cx="6731727" cy="30480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4" name="Picture Placeholder 14">
            <a:extLst>
              <a:ext uri="{FF2B5EF4-FFF2-40B4-BE49-F238E27FC236}">
                <a16:creationId xmlns:a16="http://schemas.microsoft.com/office/drawing/2014/main" id="{F8D3B391-35F5-4A81-AFFA-C8ECDE634F4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528457" y="3696788"/>
            <a:ext cx="3792584" cy="274102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5" name="Picture Placeholder 14">
            <a:extLst>
              <a:ext uri="{FF2B5EF4-FFF2-40B4-BE49-F238E27FC236}">
                <a16:creationId xmlns:a16="http://schemas.microsoft.com/office/drawing/2014/main" id="{169881CF-5E17-4983-B856-307EA425D9E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620398" y="3696787"/>
            <a:ext cx="2639785" cy="274102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1678445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4">
            <a:extLst>
              <a:ext uri="{FF2B5EF4-FFF2-40B4-BE49-F238E27FC236}">
                <a16:creationId xmlns:a16="http://schemas.microsoft.com/office/drawing/2014/main" id="{ADEEA453-4481-425A-93B9-15D51F6DCAC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86400" y="381000"/>
            <a:ext cx="4541520" cy="60960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876D0181-FABE-4EA2-8994-9895FAB2377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474719" y="381000"/>
            <a:ext cx="1728651" cy="394280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4" name="Picture Placeholder 14">
            <a:extLst>
              <a:ext uri="{FF2B5EF4-FFF2-40B4-BE49-F238E27FC236}">
                <a16:creationId xmlns:a16="http://schemas.microsoft.com/office/drawing/2014/main" id="{1C66C532-9FF5-4842-8600-20C92783E2DF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463038" y="2534194"/>
            <a:ext cx="1728651" cy="394280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5" name="Picture Placeholder 14">
            <a:extLst>
              <a:ext uri="{FF2B5EF4-FFF2-40B4-BE49-F238E27FC236}">
                <a16:creationId xmlns:a16="http://schemas.microsoft.com/office/drawing/2014/main" id="{68361E3E-F8A4-43F7-A826-346C99C4D94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474719" y="4598126"/>
            <a:ext cx="1728651" cy="187887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953A0F9E-9AAA-462D-A456-F2C7C6E6EF2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463038" y="381000"/>
            <a:ext cx="1728651" cy="187887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0788453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C02000FF-9903-4BE9-B2BE-F29C456212D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329267" y="1885071"/>
            <a:ext cx="4081664" cy="314892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320018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7130BB3E-BDF6-4014-8FE7-71EDE87C0CC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580606"/>
            <a:ext cx="8245642" cy="5277394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5926564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4">
            <a:extLst>
              <a:ext uri="{FF2B5EF4-FFF2-40B4-BE49-F238E27FC236}">
                <a16:creationId xmlns:a16="http://schemas.microsoft.com/office/drawing/2014/main" id="{869EA71C-428A-470C-8E3D-4CC9D7EB09B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227718" y="1983542"/>
            <a:ext cx="2130880" cy="368573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5" name="Picture Placeholder 14">
            <a:extLst>
              <a:ext uri="{FF2B5EF4-FFF2-40B4-BE49-F238E27FC236}">
                <a16:creationId xmlns:a16="http://schemas.microsoft.com/office/drawing/2014/main" id="{68BF1C2D-B711-4D1B-83C3-62D4AE46C0F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310617" y="1300894"/>
            <a:ext cx="2130880" cy="368573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2636608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4">
            <a:extLst>
              <a:ext uri="{FF2B5EF4-FFF2-40B4-BE49-F238E27FC236}">
                <a16:creationId xmlns:a16="http://schemas.microsoft.com/office/drawing/2014/main" id="{FE857FBA-D672-4C5E-959E-55C4E87A9FB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80999" y="2400301"/>
            <a:ext cx="3065585" cy="229830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ECF92E7F-A313-4F45-8E5A-F56529CA28D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693353" y="2400300"/>
            <a:ext cx="3065585" cy="229830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41EC7C35-CE1B-4E31-8123-1D4790967D8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005708" y="2400300"/>
            <a:ext cx="3065585" cy="229830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8176335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4">
            <a:extLst>
              <a:ext uri="{FF2B5EF4-FFF2-40B4-BE49-F238E27FC236}">
                <a16:creationId xmlns:a16="http://schemas.microsoft.com/office/drawing/2014/main" id="{70BD8A36-7F43-4852-9BE7-711D25416B0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-1"/>
            <a:ext cx="4229100" cy="342899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5" name="Picture Placeholder 14">
            <a:extLst>
              <a:ext uri="{FF2B5EF4-FFF2-40B4-BE49-F238E27FC236}">
                <a16:creationId xmlns:a16="http://schemas.microsoft.com/office/drawing/2014/main" id="{FB8432C5-501C-469C-BDAA-A9F8F89665FD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229100" y="3428998"/>
            <a:ext cx="4229100" cy="342899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0947170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C119540-C1BE-4498-B133-1AED8B48A8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auto">
          <a:xfrm>
            <a:off x="381000" y="381000"/>
            <a:ext cx="11430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107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5E886AA-7533-444F-A04B-31EB6ECEE1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653109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48E17-457B-419F-BF89-C6147A97AFF7}" type="datetimeFigureOut">
              <a:rPr lang="de-CH" smtClean="0"/>
              <a:t>12.12.2019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AEC4B-2AF2-482E-A09C-EFDA5D4F5597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71227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B9F157B4-BBF1-4120-8CE6-B4F12464D79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406641" y="3011905"/>
            <a:ext cx="4785360" cy="2819400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8C3D8944-D6A5-4D73-9802-CA8FDDF7A6E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1026695"/>
            <a:ext cx="5213972" cy="2402306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603514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5CEDE84F-5424-4FB4-B136-16F254B7F67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3200400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365817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62F2B475-AFBB-4E9D-9A13-05106B8D83F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7490" y="1760619"/>
            <a:ext cx="1743459" cy="3336758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D0593890-BA1C-4B98-8BD8-4AC50861A35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291320" y="1760621"/>
            <a:ext cx="1746504" cy="3336758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C8FA95D3-6A11-49E7-AEC1-9C125862F44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911657" y="1604211"/>
            <a:ext cx="2158955" cy="3682668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559736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748921B-72DE-4BCB-9E2B-D04EBA166C7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702098" y="381000"/>
            <a:ext cx="3489902" cy="2185737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D06D11BF-D385-4368-B671-2A8D7B77F1D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702098" y="2831432"/>
            <a:ext cx="3489902" cy="3645568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7FB5DB73-2690-4A2A-ACDC-36848F387CF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632166" y="381000"/>
            <a:ext cx="3108158" cy="6096000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B22817D4-CD04-4E11-9D5E-5568C73B7DC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12540" y="381000"/>
            <a:ext cx="2417342" cy="3773905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B0D23A76-5872-406F-82D8-A9C707F64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12540" y="4415589"/>
            <a:ext cx="2417342" cy="2061412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057778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2C7E51CE-C021-4166-87E5-B8103452287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00949" y="1449474"/>
            <a:ext cx="4351605" cy="2639200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082514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34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865" r:id="rId2"/>
    <p:sldLayoutId id="2147483868" r:id="rId3"/>
    <p:sldLayoutId id="2147483909" r:id="rId4"/>
    <p:sldLayoutId id="2147483910" r:id="rId5"/>
    <p:sldLayoutId id="2147483912" r:id="rId6"/>
    <p:sldLayoutId id="2147483913" r:id="rId7"/>
    <p:sldLayoutId id="2147483911" r:id="rId8"/>
    <p:sldLayoutId id="2147483914" r:id="rId9"/>
    <p:sldLayoutId id="2147483915" r:id="rId10"/>
    <p:sldLayoutId id="2147483916" r:id="rId11"/>
    <p:sldLayoutId id="2147483917" r:id="rId12"/>
    <p:sldLayoutId id="2147483918" r:id="rId13"/>
    <p:sldLayoutId id="2147483919" r:id="rId14"/>
    <p:sldLayoutId id="2147483920" r:id="rId15"/>
    <p:sldLayoutId id="2147483921" r:id="rId16"/>
    <p:sldLayoutId id="2147483922" r:id="rId17"/>
    <p:sldLayoutId id="2147483923" r:id="rId18"/>
    <p:sldLayoutId id="2147483924" r:id="rId19"/>
    <p:sldLayoutId id="2147483925" r:id="rId20"/>
    <p:sldLayoutId id="2147483926" r:id="rId21"/>
    <p:sldLayoutId id="2147483927" r:id="rId22"/>
    <p:sldLayoutId id="2147483928" r:id="rId23"/>
    <p:sldLayoutId id="2147483929" r:id="rId24"/>
    <p:sldLayoutId id="2147483930" r:id="rId25"/>
    <p:sldLayoutId id="2147483931" r:id="rId26"/>
    <p:sldLayoutId id="2147483932" r:id="rId27"/>
    <p:sldLayoutId id="2147483933" r:id="rId28"/>
    <p:sldLayoutId id="2147483934" r:id="rId29"/>
    <p:sldLayoutId id="2147483935" r:id="rId30"/>
    <p:sldLayoutId id="2147483936" r:id="rId31"/>
    <p:sldLayoutId id="2147483937" r:id="rId32"/>
    <p:sldLayoutId id="2147483938" r:id="rId33"/>
    <p:sldLayoutId id="2147483939" r:id="rId34"/>
    <p:sldLayoutId id="2147483940" r:id="rId35"/>
    <p:sldLayoutId id="2147483941" r:id="rId36"/>
    <p:sldLayoutId id="2147483942" r:id="rId37"/>
    <p:sldLayoutId id="2147483943" r:id="rId38"/>
    <p:sldLayoutId id="2147483944" r:id="rId39"/>
    <p:sldLayoutId id="2147483945" r:id="rId40"/>
    <p:sldLayoutId id="2147483946" r:id="rId41"/>
    <p:sldLayoutId id="2147483947" r:id="rId42"/>
    <p:sldLayoutId id="2147483798" r:id="rId43"/>
    <p:sldLayoutId id="2147483736" r:id="rId44"/>
    <p:sldLayoutId id="2147483948" r:id="rId4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80" userDrawn="1">
          <p15:clr>
            <a:srgbClr val="F26B43"/>
          </p15:clr>
        </p15:guide>
        <p15:guide id="2" pos="240" userDrawn="1">
          <p15:clr>
            <a:srgbClr val="F26B43"/>
          </p15:clr>
        </p15:guide>
        <p15:guide id="3" pos="2664" userDrawn="1">
          <p15:clr>
            <a:srgbClr val="F26B43"/>
          </p15:clr>
        </p15:guide>
        <p15:guide id="4" pos="5016" userDrawn="1">
          <p15:clr>
            <a:srgbClr val="F26B43"/>
          </p15:clr>
        </p15:guide>
        <p15:guide id="5" pos="7440" userDrawn="1">
          <p15:clr>
            <a:srgbClr val="F26B43"/>
          </p15:clr>
        </p15:guide>
        <p15:guide id="6" orient="horz" pos="2808" userDrawn="1">
          <p15:clr>
            <a:srgbClr val="F26B43"/>
          </p15:clr>
        </p15:guide>
        <p15:guide id="7" orient="horz" pos="1512" userDrawn="1">
          <p15:clr>
            <a:srgbClr val="F26B43"/>
          </p15:clr>
        </p15:guide>
        <p15:guide id="8" orient="horz" pos="2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3.jpe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9.png"/><Relationship Id="rId7" Type="http://schemas.openxmlformats.org/officeDocument/2006/relationships/image" Target="../media/image26.png"/><Relationship Id="rId2" Type="http://schemas.openxmlformats.org/officeDocument/2006/relationships/hyperlink" Target="https://tprm-demo.invisionapp.com/overview/TPRM-MOCKUP-ck3po7uml054g017lma52v9oi/screens?v=h3muyERPvWWUKIvzTmdOFw%3D%3D&amp;linkshare=urlcopied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2.xml"/><Relationship Id="rId4" Type="http://schemas.openxmlformats.org/officeDocument/2006/relationships/comments" Target="../comments/commen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07" b="25692"/>
          <a:stretch/>
        </p:blipFill>
        <p:spPr>
          <a:xfrm>
            <a:off x="-1841" y="0"/>
            <a:ext cx="12192000" cy="6922168"/>
          </a:xfrm>
          <a:prstGeom prst="rect">
            <a:avLst/>
          </a:prstGeom>
          <a:ln>
            <a:noFill/>
          </a:ln>
        </p:spPr>
      </p:pic>
      <p:sp>
        <p:nvSpPr>
          <p:cNvPr id="18" name="Rectangle 17"/>
          <p:cNvSpPr/>
          <p:nvPr/>
        </p:nvSpPr>
        <p:spPr>
          <a:xfrm>
            <a:off x="0" y="5758470"/>
            <a:ext cx="12190159" cy="43927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18994"/>
            <a:ext cx="12190159" cy="97192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1504316"/>
            <a:ext cx="12192000" cy="7557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97103" y="1620556"/>
            <a:ext cx="8813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dirty="0">
                <a:solidFill>
                  <a:schemeClr val="tx2"/>
                </a:solidFill>
                <a:latin typeface="Georgia" panose="02040502050405020303" pitchFamily="18" charset="0"/>
              </a:rPr>
              <a:t>Transparenz in der Supply Chain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569554" y="5776561"/>
            <a:ext cx="22002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dirty="0">
                <a:solidFill>
                  <a:schemeClr val="tx2"/>
                </a:solidFill>
              </a:rPr>
              <a:t>Florian Gronde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707600" y="5776561"/>
            <a:ext cx="19822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dirty="0">
                <a:solidFill>
                  <a:schemeClr val="tx2"/>
                </a:solidFill>
              </a:rPr>
              <a:t>Julius Lüttin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9" r="8564"/>
          <a:stretch/>
        </p:blipFill>
        <p:spPr>
          <a:xfrm>
            <a:off x="2674800" y="2747124"/>
            <a:ext cx="1989735" cy="25242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68"/>
          <a:stretch/>
        </p:blipFill>
        <p:spPr>
          <a:xfrm>
            <a:off x="7707600" y="2775124"/>
            <a:ext cx="1994222" cy="2468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108" y="419629"/>
            <a:ext cx="4171243" cy="73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98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C16550D-5B53-4050-B69D-3C4319A4F904}"/>
              </a:ext>
            </a:extLst>
          </p:cNvPr>
          <p:cNvSpPr/>
          <p:nvPr/>
        </p:nvSpPr>
        <p:spPr>
          <a:xfrm>
            <a:off x="0" y="1249513"/>
            <a:ext cx="5913120" cy="2586446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6945D5-A781-490C-BC51-AE65BD985836}"/>
              </a:ext>
            </a:extLst>
          </p:cNvPr>
          <p:cNvSpPr txBox="1"/>
          <p:nvPr/>
        </p:nvSpPr>
        <p:spPr>
          <a:xfrm>
            <a:off x="4371985" y="6230779"/>
            <a:ext cx="36726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spc="600" dirty="0">
                <a:solidFill>
                  <a:schemeClr val="bg1">
                    <a:lumMod val="65000"/>
                  </a:schemeClr>
                </a:solidFill>
                <a:latin typeface="Lato"/>
                <a:ea typeface="Helmet" pitchFamily="50" charset="-128"/>
                <a:cs typeface="Poppins" panose="00000500000000000000" pitchFamily="50" charset="0"/>
              </a:rPr>
              <a:t>Blockchain Challenge 2019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00220C4-0876-45C0-8BEA-CD15C29B5553}"/>
              </a:ext>
            </a:extLst>
          </p:cNvPr>
          <p:cNvSpPr/>
          <p:nvPr/>
        </p:nvSpPr>
        <p:spPr>
          <a:xfrm>
            <a:off x="4790909" y="4328011"/>
            <a:ext cx="34480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b="1" i="1" dirty="0">
                <a:solidFill>
                  <a:schemeClr val="tx2">
                    <a:lumMod val="50000"/>
                    <a:lumOff val="50000"/>
                  </a:schemeClr>
                </a:solidFill>
                <a:latin typeface="Merriweather" panose="00000500000000000000" pitchFamily="50" charset="0"/>
              </a:rPr>
              <a:t>“We have joined forces to promote responsible supply chain management and better business conditions across the industry.”</a:t>
            </a:r>
          </a:p>
          <a:p>
            <a:pPr algn="r"/>
            <a:r>
              <a:rPr lang="en-US" sz="1600" b="1" i="1" dirty="0">
                <a:solidFill>
                  <a:schemeClr val="tx2">
                    <a:lumMod val="50000"/>
                    <a:lumOff val="50000"/>
                  </a:schemeClr>
                </a:solidFill>
                <a:latin typeface="Merriweather" panose="00000500000000000000" pitchFamily="50" charset="0"/>
              </a:rPr>
              <a:t>- PSCI</a:t>
            </a:r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01741EC8-4C36-4F08-8457-DFC24B206278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" t="-37603" r="1126" b="-37603"/>
          <a:stretch/>
        </p:blipFill>
        <p:spPr>
          <a:xfrm>
            <a:off x="-3000" y="1259306"/>
            <a:ext cx="5911851" cy="2586037"/>
          </a:xfrm>
        </p:spPr>
      </p:pic>
      <p:pic>
        <p:nvPicPr>
          <p:cNvPr id="64" name="Grafik 6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0AD1228E-CB4A-4E3C-9047-9C8269744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671" y="3976600"/>
            <a:ext cx="1908000" cy="954000"/>
          </a:xfrm>
          <a:prstGeom prst="rect">
            <a:avLst/>
          </a:prstGeom>
        </p:spPr>
      </p:pic>
      <p:pic>
        <p:nvPicPr>
          <p:cNvPr id="65" name="Grafik 64" descr="Ein Bild, das Monitor, sitzend, Bildschirm, Fernsehen enthält.&#10;&#10;Automatisch generierte Beschreibung">
            <a:extLst>
              <a:ext uri="{FF2B5EF4-FFF2-40B4-BE49-F238E27FC236}">
                <a16:creationId xmlns:a16="http://schemas.microsoft.com/office/drawing/2014/main" id="{E956F8E0-72C5-4F38-9319-817A6B3D60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940" y="3976600"/>
            <a:ext cx="1908000" cy="954000"/>
          </a:xfrm>
          <a:prstGeom prst="rect">
            <a:avLst/>
          </a:prstGeom>
        </p:spPr>
      </p:pic>
      <p:pic>
        <p:nvPicPr>
          <p:cNvPr id="66" name="Grafik 65" descr="Ein Bild, das Tisch enthält.&#10;&#10;Automatisch generierte Beschreibung">
            <a:extLst>
              <a:ext uri="{FF2B5EF4-FFF2-40B4-BE49-F238E27FC236}">
                <a16:creationId xmlns:a16="http://schemas.microsoft.com/office/drawing/2014/main" id="{9B9B91B1-4A69-4955-8051-DC7EC8743F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940" y="3024884"/>
            <a:ext cx="1908000" cy="954000"/>
          </a:xfrm>
          <a:prstGeom prst="rect">
            <a:avLst/>
          </a:prstGeom>
        </p:spPr>
      </p:pic>
      <p:pic>
        <p:nvPicPr>
          <p:cNvPr id="67" name="Grafik 66" descr="Ein Bild, das Schild, Spiel enthält.&#10;&#10;Automatisch generierte Beschreibung">
            <a:extLst>
              <a:ext uri="{FF2B5EF4-FFF2-40B4-BE49-F238E27FC236}">
                <a16:creationId xmlns:a16="http://schemas.microsoft.com/office/drawing/2014/main" id="{FB235B21-06D4-451A-8707-298EF050FD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40" y="1117600"/>
            <a:ext cx="1905000" cy="952500"/>
          </a:xfrm>
          <a:prstGeom prst="rect">
            <a:avLst/>
          </a:prstGeom>
        </p:spPr>
      </p:pic>
      <p:pic>
        <p:nvPicPr>
          <p:cNvPr id="68" name="Grafik 67">
            <a:extLst>
              <a:ext uri="{FF2B5EF4-FFF2-40B4-BE49-F238E27FC236}">
                <a16:creationId xmlns:a16="http://schemas.microsoft.com/office/drawing/2014/main" id="{72D9ADA4-3936-40A2-A661-6C33565282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940" y="1117600"/>
            <a:ext cx="1908000" cy="954000"/>
          </a:xfrm>
          <a:prstGeom prst="rect">
            <a:avLst/>
          </a:prstGeom>
        </p:spPr>
      </p:pic>
      <p:pic>
        <p:nvPicPr>
          <p:cNvPr id="69" name="Grafik 68">
            <a:extLst>
              <a:ext uri="{FF2B5EF4-FFF2-40B4-BE49-F238E27FC236}">
                <a16:creationId xmlns:a16="http://schemas.microsoft.com/office/drawing/2014/main" id="{36928DC6-5633-4D4E-BBEE-FF6D7C1E48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940" y="2070100"/>
            <a:ext cx="1908000" cy="954000"/>
          </a:xfrm>
          <a:prstGeom prst="rect">
            <a:avLst/>
          </a:prstGeom>
        </p:spPr>
      </p:pic>
      <p:pic>
        <p:nvPicPr>
          <p:cNvPr id="70" name="Grafik 69" descr="Ein Bild, das Spiel, Tisch enthält.&#10;&#10;Automatisch generierte Beschreibung">
            <a:extLst>
              <a:ext uri="{FF2B5EF4-FFF2-40B4-BE49-F238E27FC236}">
                <a16:creationId xmlns:a16="http://schemas.microsoft.com/office/drawing/2014/main" id="{F97DAE1E-E3D3-45A7-A028-97736A0AE9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440" y="2070100"/>
            <a:ext cx="1908000" cy="954000"/>
          </a:xfrm>
          <a:prstGeom prst="rect">
            <a:avLst/>
          </a:prstGeom>
        </p:spPr>
      </p:pic>
      <p:pic>
        <p:nvPicPr>
          <p:cNvPr id="71" name="Grafik 70">
            <a:extLst>
              <a:ext uri="{FF2B5EF4-FFF2-40B4-BE49-F238E27FC236}">
                <a16:creationId xmlns:a16="http://schemas.microsoft.com/office/drawing/2014/main" id="{5040AF47-1904-4160-A235-8B54688DF7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940" y="3024884"/>
            <a:ext cx="1908000" cy="954000"/>
          </a:xfrm>
          <a:prstGeom prst="rect">
            <a:avLst/>
          </a:prstGeom>
        </p:spPr>
      </p:pic>
      <p:sp>
        <p:nvSpPr>
          <p:cNvPr id="72" name="Textfeld 71">
            <a:extLst>
              <a:ext uri="{FF2B5EF4-FFF2-40B4-BE49-F238E27FC236}">
                <a16:creationId xmlns:a16="http://schemas.microsoft.com/office/drawing/2014/main" id="{8C911743-6CB3-473A-BEB1-E017A2E8D8BA}"/>
              </a:ext>
            </a:extLst>
          </p:cNvPr>
          <p:cNvSpPr txBox="1"/>
          <p:nvPr/>
        </p:nvSpPr>
        <p:spPr>
          <a:xfrm>
            <a:off x="8782451" y="476085"/>
            <a:ext cx="297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spc="6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Mitglieder</a:t>
            </a:r>
          </a:p>
        </p:txBody>
      </p:sp>
      <p:sp>
        <p:nvSpPr>
          <p:cNvPr id="18" name="TextBox 32">
            <a:extLst>
              <a:ext uri="{FF2B5EF4-FFF2-40B4-BE49-F238E27FC236}">
                <a16:creationId xmlns:a16="http://schemas.microsoft.com/office/drawing/2014/main" id="{4110B4B7-20A6-EA49-A6A7-3E00E4BC326B}"/>
              </a:ext>
            </a:extLst>
          </p:cNvPr>
          <p:cNvSpPr txBox="1"/>
          <p:nvPr/>
        </p:nvSpPr>
        <p:spPr>
          <a:xfrm>
            <a:off x="8782451" y="5282118"/>
            <a:ext cx="2584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Lato"/>
                <a:ea typeface="Roboto" panose="02000000000000000000" pitchFamily="2" charset="0"/>
                <a:cs typeface="Times Sans Serif" panose="02020603050405020304" pitchFamily="18" charset="0"/>
              </a:rPr>
              <a:t>und 34 </a:t>
            </a: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  <a:latin typeface="Lato"/>
                <a:ea typeface="Roboto" panose="02000000000000000000" pitchFamily="2" charset="0"/>
                <a:cs typeface="Times Sans Serif" panose="02020603050405020304" pitchFamily="18" charset="0"/>
              </a:rPr>
              <a:t>Weitere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Lato"/>
                <a:ea typeface="Roboto" panose="02000000000000000000" pitchFamily="2" charset="0"/>
                <a:cs typeface="Times Sans Serif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34968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  <p:bldP spid="72" grpId="0"/>
      <p:bldP spid="72" grpId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2952339-E39A-4BB0-96C0-61D8A9A1BF3F}"/>
              </a:ext>
            </a:extLst>
          </p:cNvPr>
          <p:cNvSpPr/>
          <p:nvPr/>
        </p:nvSpPr>
        <p:spPr>
          <a:xfrm>
            <a:off x="644768" y="600891"/>
            <a:ext cx="10902463" cy="3408652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315DB0-AED3-475F-88C1-C30E4182D557}"/>
              </a:ext>
            </a:extLst>
          </p:cNvPr>
          <p:cNvSpPr txBox="1"/>
          <p:nvPr/>
        </p:nvSpPr>
        <p:spPr>
          <a:xfrm>
            <a:off x="2716361" y="931889"/>
            <a:ext cx="6753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6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Lato" charset="0"/>
              </a:rPr>
              <a:t>PRINZIPIEN PSCI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B652EB-3F0E-4351-97B0-237B78D93517}"/>
              </a:ext>
            </a:extLst>
          </p:cNvPr>
          <p:cNvSpPr/>
          <p:nvPr/>
        </p:nvSpPr>
        <p:spPr>
          <a:xfrm>
            <a:off x="1510805" y="2059720"/>
            <a:ext cx="91539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Lato"/>
              </a:rPr>
              <a:t>Definieren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ato"/>
              </a:rPr>
              <a:t> von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Lato"/>
              </a:rPr>
              <a:t>Regeln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ato"/>
              </a:rPr>
              <a:t> und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Lato"/>
              </a:rPr>
              <a:t>Zertifikaten</a:t>
            </a:r>
            <a:endParaRPr lang="en-US" dirty="0">
              <a:solidFill>
                <a:schemeClr val="bg1">
                  <a:lumMod val="50000"/>
                </a:schemeClr>
              </a:solidFill>
              <a:latin typeface="Lato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9C3A72-316F-4AC1-BBF2-C9F27D29F45D}"/>
              </a:ext>
            </a:extLst>
          </p:cNvPr>
          <p:cNvSpPr txBox="1"/>
          <p:nvPr/>
        </p:nvSpPr>
        <p:spPr>
          <a:xfrm>
            <a:off x="1142281" y="4877998"/>
            <a:ext cx="2103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Lato"/>
                <a:ea typeface="Roboto" panose="02000000000000000000" pitchFamily="2" charset="0"/>
                <a:cs typeface="Times Sans Serif" panose="02020603050405020304" pitchFamily="18" charset="0"/>
              </a:rPr>
              <a:t>Ethik</a:t>
            </a:r>
            <a:endParaRPr lang="en-US" sz="1600" b="1" dirty="0">
              <a:solidFill>
                <a:schemeClr val="tx2">
                  <a:lumMod val="65000"/>
                  <a:lumOff val="35000"/>
                </a:schemeClr>
              </a:solidFill>
              <a:latin typeface="Lato"/>
              <a:ea typeface="Roboto" panose="02000000000000000000" pitchFamily="2" charset="0"/>
              <a:cs typeface="Times Sans Serif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B93E08-126C-43F4-85C0-A70F37E3DB70}"/>
              </a:ext>
            </a:extLst>
          </p:cNvPr>
          <p:cNvSpPr txBox="1"/>
          <p:nvPr/>
        </p:nvSpPr>
        <p:spPr>
          <a:xfrm>
            <a:off x="1534386" y="5358594"/>
            <a:ext cx="1318910" cy="677086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JM" sz="1200" b="1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Lato"/>
                <a:ea typeface="Helmet" pitchFamily="50" charset="-128"/>
                <a:cs typeface="Helmet" pitchFamily="50" charset="-128"/>
              </a:rPr>
              <a:t>Datenschutz</a:t>
            </a:r>
            <a:endParaRPr lang="en-JM" sz="1200" b="1" dirty="0">
              <a:solidFill>
                <a:schemeClr val="tx2">
                  <a:lumMod val="65000"/>
                  <a:lumOff val="35000"/>
                </a:schemeClr>
              </a:solidFill>
              <a:latin typeface="Lato"/>
              <a:ea typeface="Helmet" pitchFamily="50" charset="-128"/>
              <a:cs typeface="Helmet" pitchFamily="50" charset="-128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JM" sz="1200" b="1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Lato"/>
                <a:ea typeface="Helmet" pitchFamily="50" charset="-128"/>
                <a:cs typeface="Helmet" pitchFamily="50" charset="-128"/>
              </a:rPr>
              <a:t>Tierschutz</a:t>
            </a:r>
            <a:endParaRPr lang="en-JM" sz="1200" b="1" dirty="0">
              <a:solidFill>
                <a:schemeClr val="tx2">
                  <a:lumMod val="65000"/>
                  <a:lumOff val="35000"/>
                </a:schemeClr>
              </a:solidFill>
              <a:latin typeface="Lato"/>
              <a:ea typeface="Helmet" pitchFamily="50" charset="-128"/>
              <a:cs typeface="Helmet" pitchFamily="50" charset="-128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JM" sz="1200" b="1" dirty="0">
              <a:solidFill>
                <a:schemeClr val="tx2">
                  <a:lumMod val="65000"/>
                  <a:lumOff val="35000"/>
                </a:schemeClr>
              </a:solidFill>
              <a:latin typeface="Lato"/>
              <a:ea typeface="Helmet" pitchFamily="50" charset="-128"/>
              <a:cs typeface="Helmet" pitchFamily="50" charset="-12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F6DE41-2A92-4A02-B66D-879B099B8B0B}"/>
              </a:ext>
            </a:extLst>
          </p:cNvPr>
          <p:cNvSpPr txBox="1"/>
          <p:nvPr/>
        </p:nvSpPr>
        <p:spPr>
          <a:xfrm>
            <a:off x="8897259" y="4872556"/>
            <a:ext cx="2103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Lato"/>
                <a:ea typeface="Roboto" panose="02000000000000000000" pitchFamily="2" charset="0"/>
                <a:cs typeface="Times Sans Serif" panose="02020603050405020304" pitchFamily="18" charset="0"/>
              </a:rPr>
              <a:t>Management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DC4A22-7292-47E4-8A28-2F4813CD9A55}"/>
              </a:ext>
            </a:extLst>
          </p:cNvPr>
          <p:cNvSpPr txBox="1"/>
          <p:nvPr/>
        </p:nvSpPr>
        <p:spPr>
          <a:xfrm>
            <a:off x="9289363" y="5346987"/>
            <a:ext cx="2257867" cy="677086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JM" sz="1200" b="1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Lato"/>
                <a:ea typeface="Helmet" pitchFamily="50" charset="-128"/>
                <a:cs typeface="Helmet" pitchFamily="50" charset="-128"/>
              </a:rPr>
              <a:t>Risiko</a:t>
            </a:r>
            <a:r>
              <a:rPr lang="en-JM" sz="12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Lato"/>
                <a:ea typeface="Helmet" pitchFamily="50" charset="-128"/>
                <a:cs typeface="Helmet" pitchFamily="50" charset="-128"/>
              </a:rPr>
              <a:t> 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JM" sz="1200" b="1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Lato"/>
                <a:ea typeface="Helmet" pitchFamily="50" charset="-128"/>
                <a:cs typeface="Helmet" pitchFamily="50" charset="-128"/>
              </a:rPr>
              <a:t>Dokumentation</a:t>
            </a:r>
            <a:endParaRPr lang="en-JM" sz="1200" b="1" dirty="0">
              <a:solidFill>
                <a:schemeClr val="tx2">
                  <a:lumMod val="65000"/>
                  <a:lumOff val="35000"/>
                </a:schemeClr>
              </a:solidFill>
              <a:latin typeface="Lato"/>
              <a:ea typeface="Helmet" pitchFamily="50" charset="-128"/>
              <a:cs typeface="Helmet" pitchFamily="50" charset="-128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JM" sz="1200" b="1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Lato"/>
                <a:ea typeface="Helmet" pitchFamily="50" charset="-128"/>
                <a:cs typeface="Helmet" pitchFamily="50" charset="-128"/>
              </a:rPr>
              <a:t>Stetige</a:t>
            </a:r>
            <a:r>
              <a:rPr lang="en-JM" sz="12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Lato"/>
                <a:ea typeface="Helmet" pitchFamily="50" charset="-128"/>
                <a:cs typeface="Helmet" pitchFamily="50" charset="-128"/>
              </a:rPr>
              <a:t> </a:t>
            </a:r>
            <a:r>
              <a:rPr lang="en-JM" sz="1200" b="1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Lato"/>
                <a:ea typeface="Helmet" pitchFamily="50" charset="-128"/>
                <a:cs typeface="Helmet" pitchFamily="50" charset="-128"/>
              </a:rPr>
              <a:t>Verbesserungen</a:t>
            </a:r>
            <a:endParaRPr lang="en-JM" sz="1200" b="1" dirty="0">
              <a:solidFill>
                <a:schemeClr val="tx2">
                  <a:lumMod val="65000"/>
                  <a:lumOff val="35000"/>
                </a:schemeClr>
              </a:solidFill>
              <a:latin typeface="Lato"/>
              <a:ea typeface="Helmet" pitchFamily="50" charset="-128"/>
              <a:cs typeface="Helmet" pitchFamily="50" charset="-128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DE38CD-6E19-4F45-BB36-FF237D58B645}"/>
              </a:ext>
            </a:extLst>
          </p:cNvPr>
          <p:cNvSpPr txBox="1"/>
          <p:nvPr/>
        </p:nvSpPr>
        <p:spPr>
          <a:xfrm>
            <a:off x="5036216" y="4872556"/>
            <a:ext cx="2103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Lato"/>
                <a:ea typeface="Roboto" panose="02000000000000000000" pitchFamily="2" charset="0"/>
                <a:cs typeface="Times Sans Serif" panose="02020603050405020304" pitchFamily="18" charset="0"/>
              </a:rPr>
              <a:t>Sicherheit</a:t>
            </a:r>
            <a:endParaRPr lang="en-US" sz="1600" b="1" dirty="0">
              <a:solidFill>
                <a:schemeClr val="tx2">
                  <a:lumMod val="65000"/>
                  <a:lumOff val="35000"/>
                </a:schemeClr>
              </a:solidFill>
              <a:latin typeface="Lato"/>
              <a:ea typeface="Roboto" panose="02000000000000000000" pitchFamily="2" charset="0"/>
              <a:cs typeface="Times Sans Serif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D277245-BBA2-4320-B1CC-57681C515EA8}"/>
              </a:ext>
            </a:extLst>
          </p:cNvPr>
          <p:cNvSpPr txBox="1"/>
          <p:nvPr/>
        </p:nvSpPr>
        <p:spPr>
          <a:xfrm>
            <a:off x="5436544" y="5346987"/>
            <a:ext cx="1702792" cy="677086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JM" sz="1200" b="1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Lato"/>
                <a:ea typeface="Helmet" pitchFamily="50" charset="-128"/>
                <a:cs typeface="Helmet" pitchFamily="50" charset="-128"/>
              </a:rPr>
              <a:t>Arbeitssicherheit</a:t>
            </a:r>
            <a:endParaRPr lang="en-JM" sz="1200" b="1" dirty="0">
              <a:solidFill>
                <a:schemeClr val="tx2">
                  <a:lumMod val="65000"/>
                  <a:lumOff val="35000"/>
                </a:schemeClr>
              </a:solidFill>
              <a:latin typeface="Lato"/>
              <a:ea typeface="Helmet" pitchFamily="50" charset="-128"/>
              <a:cs typeface="Helmet" pitchFamily="50" charset="-128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JM" sz="1200" b="1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Lato"/>
                <a:ea typeface="Helmet" pitchFamily="50" charset="-128"/>
                <a:cs typeface="Helmet" pitchFamily="50" charset="-128"/>
              </a:rPr>
              <a:t>Prozesssicherheit</a:t>
            </a:r>
            <a:endParaRPr lang="en-JM" sz="1200" b="1" dirty="0">
              <a:solidFill>
                <a:schemeClr val="tx2">
                  <a:lumMod val="65000"/>
                  <a:lumOff val="35000"/>
                </a:schemeClr>
              </a:solidFill>
              <a:latin typeface="Lato"/>
              <a:ea typeface="Helmet" pitchFamily="50" charset="-128"/>
              <a:cs typeface="Helmet" pitchFamily="50" charset="-128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JM" sz="1200" b="1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Lato"/>
                <a:ea typeface="Helmet" pitchFamily="50" charset="-128"/>
                <a:cs typeface="Helmet" pitchFamily="50" charset="-128"/>
              </a:rPr>
              <a:t>Notfallpläne</a:t>
            </a:r>
            <a:endParaRPr lang="en-JM" sz="1200" b="1" dirty="0">
              <a:solidFill>
                <a:schemeClr val="tx2">
                  <a:lumMod val="65000"/>
                  <a:lumOff val="35000"/>
                </a:schemeClr>
              </a:solidFill>
              <a:latin typeface="Lato"/>
              <a:ea typeface="Helmet" pitchFamily="50" charset="-128"/>
              <a:cs typeface="Helmet" pitchFamily="50" charset="-128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008E55C-0881-4491-A9B2-2B0E56B4A90A}"/>
              </a:ext>
            </a:extLst>
          </p:cNvPr>
          <p:cNvSpPr txBox="1"/>
          <p:nvPr/>
        </p:nvSpPr>
        <p:spPr>
          <a:xfrm>
            <a:off x="4371984" y="6230779"/>
            <a:ext cx="37052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spc="600" dirty="0">
                <a:solidFill>
                  <a:schemeClr val="bg1">
                    <a:lumMod val="65000"/>
                  </a:schemeClr>
                </a:solidFill>
                <a:latin typeface="Lato"/>
                <a:ea typeface="Helmet" pitchFamily="50" charset="-128"/>
                <a:cs typeface="Poppins" panose="00000500000000000000" pitchFamily="50" charset="0"/>
              </a:rPr>
              <a:t>Blockchain Challenge 2019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E14FE91-6013-4905-8F7E-C23060E64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229" y="2950422"/>
            <a:ext cx="981541" cy="957155"/>
          </a:xfrm>
          <a:prstGeom prst="rect">
            <a:avLst/>
          </a:prstGeom>
        </p:spPr>
      </p:pic>
      <p:pic>
        <p:nvPicPr>
          <p:cNvPr id="51" name="Bildplatzhalter 50" descr="Ein Bild, das Text, Essen enthält.&#10;&#10;Automatisch generierte Beschreibung">
            <a:extLst>
              <a:ext uri="{FF2B5EF4-FFF2-40B4-BE49-F238E27FC236}">
                <a16:creationId xmlns:a16="http://schemas.microsoft.com/office/drawing/2014/main" id="{4A7D4803-2C4D-4793-89D6-05706DF8A66C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6" r="21126"/>
          <a:stretch>
            <a:fillRect/>
          </a:stretch>
        </p:blipFill>
        <p:spPr>
          <a:xfrm>
            <a:off x="1616862" y="3297507"/>
            <a:ext cx="1153958" cy="1153958"/>
          </a:xfrm>
        </p:spPr>
      </p:pic>
      <p:pic>
        <p:nvPicPr>
          <p:cNvPr id="53" name="Bildplatzhalter 52" descr="Ein Bild, das tragen, jung, Mann, Uniform enthält.&#10;&#10;Automatisch generierte Beschreibung">
            <a:extLst>
              <a:ext uri="{FF2B5EF4-FFF2-40B4-BE49-F238E27FC236}">
                <a16:creationId xmlns:a16="http://schemas.microsoft.com/office/drawing/2014/main" id="{D32E5463-E23D-43B7-9C49-B547D4E4EC8E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3" t="902" r="19621" b="34705"/>
          <a:stretch/>
        </p:blipFill>
        <p:spPr>
          <a:xfrm>
            <a:off x="5510797" y="3341464"/>
            <a:ext cx="1153958" cy="1153958"/>
          </a:xfrm>
        </p:spPr>
      </p:pic>
      <p:pic>
        <p:nvPicPr>
          <p:cNvPr id="55" name="Bildplatzhalter 54" descr="Ein Bild, das sitzend, klein, Tisch, haltend enthält.&#10;&#10;Automatisch generierte Beschreibung">
            <a:extLst>
              <a:ext uri="{FF2B5EF4-FFF2-40B4-BE49-F238E27FC236}">
                <a16:creationId xmlns:a16="http://schemas.microsoft.com/office/drawing/2014/main" id="{A0CFF291-215D-49F2-B907-D675E4A8152B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7402326" y="3303362"/>
            <a:ext cx="1153958" cy="1153958"/>
          </a:xfrm>
        </p:spPr>
      </p:pic>
      <p:pic>
        <p:nvPicPr>
          <p:cNvPr id="49" name="Bildplatzhalter 48" descr="Ein Bild, das Kind, Junge, klein, Person enthält.&#10;&#10;Automatisch generierte Beschreibung">
            <a:extLst>
              <a:ext uri="{FF2B5EF4-FFF2-40B4-BE49-F238E27FC236}">
                <a16:creationId xmlns:a16="http://schemas.microsoft.com/office/drawing/2014/main" id="{36401D6A-95FD-4A00-AE00-0FFAB6F0DCCF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5" r="20555"/>
          <a:stretch>
            <a:fillRect/>
          </a:stretch>
        </p:blipFill>
        <p:spPr>
          <a:xfrm>
            <a:off x="3619269" y="3311047"/>
            <a:ext cx="1153958" cy="1153958"/>
          </a:xfrm>
        </p:spPr>
      </p:pic>
      <p:pic>
        <p:nvPicPr>
          <p:cNvPr id="57" name="Bildplatzhalter 56" descr="Ein Bild, das Text enthält.&#10;&#10;Automatisch generierte Beschreibung">
            <a:extLst>
              <a:ext uri="{FF2B5EF4-FFF2-40B4-BE49-F238E27FC236}">
                <a16:creationId xmlns:a16="http://schemas.microsoft.com/office/drawing/2014/main" id="{48414320-B340-486A-87EE-DE2260CFA9CB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3" r="16883"/>
          <a:stretch>
            <a:fillRect/>
          </a:stretch>
        </p:blipFill>
        <p:spPr>
          <a:xfrm>
            <a:off x="9371840" y="3311046"/>
            <a:ext cx="1153959" cy="1153959"/>
          </a:xfrm>
        </p:spPr>
      </p:pic>
      <p:sp>
        <p:nvSpPr>
          <p:cNvPr id="60" name="TextBox 14">
            <a:extLst>
              <a:ext uri="{FF2B5EF4-FFF2-40B4-BE49-F238E27FC236}">
                <a16:creationId xmlns:a16="http://schemas.microsoft.com/office/drawing/2014/main" id="{5E3386D8-A6CA-4F7F-B070-D2F040BD450F}"/>
              </a:ext>
            </a:extLst>
          </p:cNvPr>
          <p:cNvSpPr txBox="1"/>
          <p:nvPr/>
        </p:nvSpPr>
        <p:spPr>
          <a:xfrm>
            <a:off x="3002589" y="4877998"/>
            <a:ext cx="2387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Lato"/>
                <a:ea typeface="Roboto" panose="02000000000000000000" pitchFamily="2" charset="0"/>
                <a:cs typeface="Times Sans Serif" panose="02020603050405020304" pitchFamily="18" charset="0"/>
              </a:rPr>
              <a:t>Arbeitsbedingungen</a:t>
            </a:r>
            <a:endParaRPr lang="en-US" sz="1600" b="1" dirty="0">
              <a:solidFill>
                <a:schemeClr val="tx2">
                  <a:lumMod val="65000"/>
                  <a:lumOff val="35000"/>
                </a:schemeClr>
              </a:solidFill>
              <a:latin typeface="Lato"/>
              <a:ea typeface="Roboto" panose="02000000000000000000" pitchFamily="2" charset="0"/>
              <a:cs typeface="Times Sans Serif" panose="02020603050405020304" pitchFamily="18" charset="0"/>
            </a:endParaRPr>
          </a:p>
        </p:txBody>
      </p:sp>
      <p:sp>
        <p:nvSpPr>
          <p:cNvPr id="62" name="TextBox 21">
            <a:extLst>
              <a:ext uri="{FF2B5EF4-FFF2-40B4-BE49-F238E27FC236}">
                <a16:creationId xmlns:a16="http://schemas.microsoft.com/office/drawing/2014/main" id="{C9C4C835-C9CE-43EA-A760-422DF94FE06C}"/>
              </a:ext>
            </a:extLst>
          </p:cNvPr>
          <p:cNvSpPr txBox="1"/>
          <p:nvPr/>
        </p:nvSpPr>
        <p:spPr>
          <a:xfrm>
            <a:off x="3288549" y="5347274"/>
            <a:ext cx="1815397" cy="677086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JM" sz="1200" b="1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Lato"/>
                <a:ea typeface="Helmet" pitchFamily="50" charset="-128"/>
                <a:cs typeface="Helmet" pitchFamily="50" charset="-128"/>
              </a:rPr>
              <a:t>Keine</a:t>
            </a:r>
            <a:r>
              <a:rPr lang="en-JM" sz="12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Lato"/>
                <a:ea typeface="Helmet" pitchFamily="50" charset="-128"/>
                <a:cs typeface="Helmet" pitchFamily="50" charset="-128"/>
              </a:rPr>
              <a:t> </a:t>
            </a:r>
            <a:r>
              <a:rPr lang="en-JM" sz="1200" b="1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Lato"/>
                <a:ea typeface="Helmet" pitchFamily="50" charset="-128"/>
                <a:cs typeface="Helmet" pitchFamily="50" charset="-128"/>
              </a:rPr>
              <a:t>Kinderarbeit</a:t>
            </a:r>
            <a:endParaRPr lang="en-JM" sz="1200" b="1" dirty="0">
              <a:solidFill>
                <a:schemeClr val="tx2">
                  <a:lumMod val="65000"/>
                  <a:lumOff val="35000"/>
                </a:schemeClr>
              </a:solidFill>
              <a:latin typeface="Lato"/>
              <a:ea typeface="Helmet" pitchFamily="50" charset="-128"/>
              <a:cs typeface="Helmet" pitchFamily="50" charset="-128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JM" sz="1200" b="1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Lato"/>
                <a:ea typeface="Helmet" pitchFamily="50" charset="-128"/>
                <a:cs typeface="Helmet" pitchFamily="50" charset="-128"/>
              </a:rPr>
              <a:t>Gleichbehandlung</a:t>
            </a:r>
            <a:endParaRPr lang="en-JM" sz="1200" b="1" dirty="0">
              <a:solidFill>
                <a:schemeClr val="tx2">
                  <a:lumMod val="65000"/>
                  <a:lumOff val="35000"/>
                </a:schemeClr>
              </a:solidFill>
              <a:latin typeface="Lato"/>
              <a:ea typeface="Helmet" pitchFamily="50" charset="-128"/>
              <a:cs typeface="Helmet" pitchFamily="50" charset="-128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JM" sz="1200" b="1" dirty="0">
              <a:solidFill>
                <a:schemeClr val="tx2">
                  <a:lumMod val="65000"/>
                  <a:lumOff val="35000"/>
                </a:schemeClr>
              </a:solidFill>
              <a:latin typeface="Lato"/>
              <a:ea typeface="Helmet" pitchFamily="50" charset="-128"/>
              <a:cs typeface="Helmet" pitchFamily="50" charset="-128"/>
            </a:endParaRPr>
          </a:p>
        </p:txBody>
      </p:sp>
      <p:sp>
        <p:nvSpPr>
          <p:cNvPr id="63" name="TextBox 32">
            <a:extLst>
              <a:ext uri="{FF2B5EF4-FFF2-40B4-BE49-F238E27FC236}">
                <a16:creationId xmlns:a16="http://schemas.microsoft.com/office/drawing/2014/main" id="{DB9E0EE2-065A-4699-A013-32245B59DC40}"/>
              </a:ext>
            </a:extLst>
          </p:cNvPr>
          <p:cNvSpPr txBox="1"/>
          <p:nvPr/>
        </p:nvSpPr>
        <p:spPr>
          <a:xfrm>
            <a:off x="6927745" y="4875570"/>
            <a:ext cx="2103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Lato"/>
                <a:ea typeface="Roboto" panose="02000000000000000000" pitchFamily="2" charset="0"/>
                <a:cs typeface="Times Sans Serif" panose="02020603050405020304" pitchFamily="18" charset="0"/>
              </a:rPr>
              <a:t>Umwelt</a:t>
            </a:r>
          </a:p>
        </p:txBody>
      </p:sp>
      <p:sp>
        <p:nvSpPr>
          <p:cNvPr id="64" name="TextBox 35">
            <a:extLst>
              <a:ext uri="{FF2B5EF4-FFF2-40B4-BE49-F238E27FC236}">
                <a16:creationId xmlns:a16="http://schemas.microsoft.com/office/drawing/2014/main" id="{49C1572E-E826-4AB1-9857-0184A8D61247}"/>
              </a:ext>
            </a:extLst>
          </p:cNvPr>
          <p:cNvSpPr txBox="1"/>
          <p:nvPr/>
        </p:nvSpPr>
        <p:spPr>
          <a:xfrm>
            <a:off x="7139336" y="5358819"/>
            <a:ext cx="1702792" cy="492420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JM" sz="1200" b="1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Lato"/>
                <a:ea typeface="Helmet" pitchFamily="50" charset="-128"/>
                <a:cs typeface="Helmet" pitchFamily="50" charset="-128"/>
              </a:rPr>
              <a:t>Emissionen</a:t>
            </a:r>
            <a:endParaRPr lang="en-JM" sz="1200" b="1" dirty="0">
              <a:solidFill>
                <a:schemeClr val="tx2">
                  <a:lumMod val="65000"/>
                  <a:lumOff val="35000"/>
                </a:schemeClr>
              </a:solidFill>
              <a:latin typeface="Lato"/>
              <a:ea typeface="Helmet" pitchFamily="50" charset="-128"/>
              <a:cs typeface="Helmet" pitchFamily="50" charset="-128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JM" sz="1200" b="1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Lato"/>
                <a:ea typeface="Helmet" pitchFamily="50" charset="-128"/>
                <a:cs typeface="Helmet" pitchFamily="50" charset="-128"/>
              </a:rPr>
              <a:t>Verschmutzung</a:t>
            </a:r>
            <a:endParaRPr lang="en-JM" sz="1200" b="1" dirty="0">
              <a:solidFill>
                <a:schemeClr val="tx2">
                  <a:lumMod val="65000"/>
                  <a:lumOff val="35000"/>
                </a:schemeClr>
              </a:solidFill>
              <a:latin typeface="Lato"/>
              <a:ea typeface="Helmet" pitchFamily="50" charset="-128"/>
              <a:cs typeface="Helmet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388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22" grpId="0"/>
      <p:bldP spid="27" grpId="0"/>
      <p:bldP spid="30" grpId="0"/>
      <p:bldP spid="33" grpId="0"/>
      <p:bldP spid="36" grpId="0"/>
      <p:bldP spid="60" grpId="0"/>
      <p:bldP spid="62" grpId="0"/>
      <p:bldP spid="63" grpId="0"/>
      <p:bldP spid="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C16550D-5B53-4050-B69D-3C4319A4F904}"/>
              </a:ext>
            </a:extLst>
          </p:cNvPr>
          <p:cNvSpPr/>
          <p:nvPr/>
        </p:nvSpPr>
        <p:spPr>
          <a:xfrm>
            <a:off x="0" y="0"/>
            <a:ext cx="5913120" cy="2586446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6945D5-A781-490C-BC51-AE65BD985836}"/>
              </a:ext>
            </a:extLst>
          </p:cNvPr>
          <p:cNvSpPr txBox="1"/>
          <p:nvPr/>
        </p:nvSpPr>
        <p:spPr>
          <a:xfrm>
            <a:off x="4371985" y="6230779"/>
            <a:ext cx="36726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spc="600" dirty="0">
                <a:solidFill>
                  <a:schemeClr val="bg1">
                    <a:lumMod val="65000"/>
                  </a:schemeClr>
                </a:solidFill>
                <a:latin typeface="Lato"/>
                <a:ea typeface="Helmet" pitchFamily="50" charset="-128"/>
                <a:cs typeface="Poppins" panose="00000500000000000000" pitchFamily="50" charset="0"/>
              </a:rPr>
              <a:t>Blockchain Challenge 2019</a:t>
            </a:r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EB226147-68A9-4D2D-8267-E15B9CE0D0C4}"/>
              </a:ext>
            </a:extLst>
          </p:cNvPr>
          <p:cNvSpPr txBox="1"/>
          <p:nvPr/>
        </p:nvSpPr>
        <p:spPr>
          <a:xfrm>
            <a:off x="109794" y="903401"/>
            <a:ext cx="5150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spc="6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Lato" charset="0"/>
              </a:rPr>
              <a:t>ZERTIFIKATE</a:t>
            </a:r>
          </a:p>
        </p:txBody>
      </p:sp>
      <p:pic>
        <p:nvPicPr>
          <p:cNvPr id="5" name="Grafik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DB02D2DC-206F-4E33-B620-34EFD9D072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31" y="3104082"/>
            <a:ext cx="9293980" cy="264627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91EADC9-D32F-4062-84AC-08A9C60DDDC5}"/>
              </a:ext>
            </a:extLst>
          </p:cNvPr>
          <p:cNvSpPr txBox="1"/>
          <p:nvPr/>
        </p:nvSpPr>
        <p:spPr>
          <a:xfrm>
            <a:off x="7175500" y="508392"/>
            <a:ext cx="4273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Auditions</a:t>
            </a:r>
            <a:endParaRPr lang="de-DE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2" name="Freeform 131">
            <a:extLst>
              <a:ext uri="{FF2B5EF4-FFF2-40B4-BE49-F238E27FC236}">
                <a16:creationId xmlns:a16="http://schemas.microsoft.com/office/drawing/2014/main" id="{3057B01A-9808-4D55-AFE7-812EB1274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7675" y="482714"/>
            <a:ext cx="377825" cy="420687"/>
          </a:xfrm>
          <a:custGeom>
            <a:avLst/>
            <a:gdLst>
              <a:gd name="T0" fmla="*/ 817 w 1050"/>
              <a:gd name="T1" fmla="*/ 468 h 1168"/>
              <a:gd name="T2" fmla="*/ 817 w 1050"/>
              <a:gd name="T3" fmla="*/ 350 h 1168"/>
              <a:gd name="T4" fmla="*/ 232 w 1050"/>
              <a:gd name="T5" fmla="*/ 350 h 1168"/>
              <a:gd name="T6" fmla="*/ 232 w 1050"/>
              <a:gd name="T7" fmla="*/ 468 h 1168"/>
              <a:gd name="T8" fmla="*/ 817 w 1050"/>
              <a:gd name="T9" fmla="*/ 468 h 1168"/>
              <a:gd name="T10" fmla="*/ 817 w 1050"/>
              <a:gd name="T11" fmla="*/ 700 h 1168"/>
              <a:gd name="T12" fmla="*/ 817 w 1050"/>
              <a:gd name="T13" fmla="*/ 585 h 1168"/>
              <a:gd name="T14" fmla="*/ 232 w 1050"/>
              <a:gd name="T15" fmla="*/ 585 h 1168"/>
              <a:gd name="T16" fmla="*/ 232 w 1050"/>
              <a:gd name="T17" fmla="*/ 700 h 1168"/>
              <a:gd name="T18" fmla="*/ 817 w 1050"/>
              <a:gd name="T19" fmla="*/ 700 h 1168"/>
              <a:gd name="T20" fmla="*/ 642 w 1050"/>
              <a:gd name="T21" fmla="*/ 935 h 1168"/>
              <a:gd name="T22" fmla="*/ 642 w 1050"/>
              <a:gd name="T23" fmla="*/ 818 h 1168"/>
              <a:gd name="T24" fmla="*/ 232 w 1050"/>
              <a:gd name="T25" fmla="*/ 818 h 1168"/>
              <a:gd name="T26" fmla="*/ 232 w 1050"/>
              <a:gd name="T27" fmla="*/ 935 h 1168"/>
              <a:gd name="T28" fmla="*/ 642 w 1050"/>
              <a:gd name="T29" fmla="*/ 935 h 1168"/>
              <a:gd name="T30" fmla="*/ 525 w 1050"/>
              <a:gd name="T31" fmla="*/ 118 h 1168"/>
              <a:gd name="T32" fmla="*/ 467 w 1050"/>
              <a:gd name="T33" fmla="*/ 175 h 1168"/>
              <a:gd name="T34" fmla="*/ 525 w 1050"/>
              <a:gd name="T35" fmla="*/ 235 h 1168"/>
              <a:gd name="T36" fmla="*/ 582 w 1050"/>
              <a:gd name="T37" fmla="*/ 175 h 1168"/>
              <a:gd name="T38" fmla="*/ 525 w 1050"/>
              <a:gd name="T39" fmla="*/ 118 h 1168"/>
              <a:gd name="T40" fmla="*/ 1049 w 1050"/>
              <a:gd name="T41" fmla="*/ 235 h 1168"/>
              <a:gd name="T42" fmla="*/ 1049 w 1050"/>
              <a:gd name="T43" fmla="*/ 1050 h 1168"/>
              <a:gd name="T44" fmla="*/ 932 w 1050"/>
              <a:gd name="T45" fmla="*/ 1167 h 1168"/>
              <a:gd name="T46" fmla="*/ 117 w 1050"/>
              <a:gd name="T47" fmla="*/ 1167 h 1168"/>
              <a:gd name="T48" fmla="*/ 0 w 1050"/>
              <a:gd name="T49" fmla="*/ 1050 h 1168"/>
              <a:gd name="T50" fmla="*/ 0 w 1050"/>
              <a:gd name="T51" fmla="*/ 235 h 1168"/>
              <a:gd name="T52" fmla="*/ 117 w 1050"/>
              <a:gd name="T53" fmla="*/ 118 h 1168"/>
              <a:gd name="T54" fmla="*/ 361 w 1050"/>
              <a:gd name="T55" fmla="*/ 118 h 1168"/>
              <a:gd name="T56" fmla="*/ 525 w 1050"/>
              <a:gd name="T57" fmla="*/ 0 h 1168"/>
              <a:gd name="T58" fmla="*/ 689 w 1050"/>
              <a:gd name="T59" fmla="*/ 118 h 1168"/>
              <a:gd name="T60" fmla="*/ 932 w 1050"/>
              <a:gd name="T61" fmla="*/ 118 h 1168"/>
              <a:gd name="T62" fmla="*/ 1049 w 1050"/>
              <a:gd name="T63" fmla="*/ 235 h 1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50" h="1168">
                <a:moveTo>
                  <a:pt x="817" y="468"/>
                </a:moveTo>
                <a:lnTo>
                  <a:pt x="817" y="350"/>
                </a:lnTo>
                <a:lnTo>
                  <a:pt x="232" y="350"/>
                </a:lnTo>
                <a:lnTo>
                  <a:pt x="232" y="468"/>
                </a:lnTo>
                <a:lnTo>
                  <a:pt x="817" y="468"/>
                </a:lnTo>
                <a:close/>
                <a:moveTo>
                  <a:pt x="817" y="700"/>
                </a:moveTo>
                <a:lnTo>
                  <a:pt x="817" y="585"/>
                </a:lnTo>
                <a:lnTo>
                  <a:pt x="232" y="585"/>
                </a:lnTo>
                <a:lnTo>
                  <a:pt x="232" y="700"/>
                </a:lnTo>
                <a:lnTo>
                  <a:pt x="817" y="700"/>
                </a:lnTo>
                <a:close/>
                <a:moveTo>
                  <a:pt x="642" y="935"/>
                </a:moveTo>
                <a:lnTo>
                  <a:pt x="642" y="818"/>
                </a:lnTo>
                <a:lnTo>
                  <a:pt x="232" y="818"/>
                </a:lnTo>
                <a:lnTo>
                  <a:pt x="232" y="935"/>
                </a:lnTo>
                <a:lnTo>
                  <a:pt x="642" y="935"/>
                </a:lnTo>
                <a:close/>
                <a:moveTo>
                  <a:pt x="525" y="118"/>
                </a:moveTo>
                <a:cubicBezTo>
                  <a:pt x="493" y="118"/>
                  <a:pt x="467" y="143"/>
                  <a:pt x="467" y="175"/>
                </a:cubicBezTo>
                <a:cubicBezTo>
                  <a:pt x="467" y="208"/>
                  <a:pt x="493" y="235"/>
                  <a:pt x="525" y="235"/>
                </a:cubicBezTo>
                <a:cubicBezTo>
                  <a:pt x="558" y="235"/>
                  <a:pt x="582" y="208"/>
                  <a:pt x="582" y="175"/>
                </a:cubicBezTo>
                <a:cubicBezTo>
                  <a:pt x="582" y="143"/>
                  <a:pt x="558" y="118"/>
                  <a:pt x="525" y="118"/>
                </a:cubicBezTo>
                <a:close/>
                <a:moveTo>
                  <a:pt x="1049" y="235"/>
                </a:moveTo>
                <a:lnTo>
                  <a:pt x="1049" y="1050"/>
                </a:lnTo>
                <a:cubicBezTo>
                  <a:pt x="1049" y="1113"/>
                  <a:pt x="995" y="1167"/>
                  <a:pt x="932" y="1167"/>
                </a:cubicBezTo>
                <a:lnTo>
                  <a:pt x="117" y="1167"/>
                </a:lnTo>
                <a:cubicBezTo>
                  <a:pt x="55" y="1167"/>
                  <a:pt x="0" y="1113"/>
                  <a:pt x="0" y="1050"/>
                </a:cubicBezTo>
                <a:lnTo>
                  <a:pt x="0" y="235"/>
                </a:lnTo>
                <a:cubicBezTo>
                  <a:pt x="0" y="173"/>
                  <a:pt x="55" y="118"/>
                  <a:pt x="117" y="118"/>
                </a:cubicBezTo>
                <a:lnTo>
                  <a:pt x="361" y="118"/>
                </a:lnTo>
                <a:cubicBezTo>
                  <a:pt x="385" y="50"/>
                  <a:pt x="449" y="0"/>
                  <a:pt x="525" y="0"/>
                </a:cubicBezTo>
                <a:cubicBezTo>
                  <a:pt x="602" y="0"/>
                  <a:pt x="664" y="50"/>
                  <a:pt x="689" y="118"/>
                </a:cubicBezTo>
                <a:lnTo>
                  <a:pt x="932" y="118"/>
                </a:lnTo>
                <a:cubicBezTo>
                  <a:pt x="995" y="118"/>
                  <a:pt x="1049" y="173"/>
                  <a:pt x="1049" y="235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F6F9219-0A8F-4DB6-A739-0D18946D6805}"/>
              </a:ext>
            </a:extLst>
          </p:cNvPr>
          <p:cNvSpPr txBox="1"/>
          <p:nvPr/>
        </p:nvSpPr>
        <p:spPr>
          <a:xfrm>
            <a:off x="6986587" y="959372"/>
            <a:ext cx="3384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>
                    <a:lumMod val="95000"/>
                    <a:lumOff val="5000"/>
                  </a:schemeClr>
                </a:solidFill>
              </a:rPr>
              <a:t>Externes Auditing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Self</a:t>
            </a:r>
            <a:r>
              <a:rPr lang="de-DE" dirty="0">
                <a:solidFill>
                  <a:schemeClr val="tx2">
                    <a:lumMod val="95000"/>
                    <a:lumOff val="5000"/>
                  </a:schemeClr>
                </a:solidFill>
              </a:rPr>
              <a:t> Audition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>
                    <a:lumMod val="95000"/>
                    <a:lumOff val="5000"/>
                  </a:schemeClr>
                </a:solidFill>
              </a:rPr>
              <a:t>Auditing durch Firmenpartner</a:t>
            </a:r>
          </a:p>
        </p:txBody>
      </p:sp>
    </p:spTree>
    <p:extLst>
      <p:ext uri="{BB962C8B-B14F-4D97-AF65-F5344CB8AC3E}">
        <p14:creationId xmlns:p14="http://schemas.microsoft.com/office/powerpoint/2010/main" val="311828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EEF8272-6791-47B2-AD4C-5687D3C306F7}"/>
              </a:ext>
            </a:extLst>
          </p:cNvPr>
          <p:cNvSpPr/>
          <p:nvPr/>
        </p:nvSpPr>
        <p:spPr>
          <a:xfrm>
            <a:off x="1" y="1587136"/>
            <a:ext cx="11168742" cy="1841864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3B5DD7-23C0-476D-8C00-50AF0528D32C}"/>
              </a:ext>
            </a:extLst>
          </p:cNvPr>
          <p:cNvSpPr txBox="1"/>
          <p:nvPr/>
        </p:nvSpPr>
        <p:spPr>
          <a:xfrm>
            <a:off x="2967833" y="2193258"/>
            <a:ext cx="805875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spc="6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Lato" charset="0"/>
              </a:rPr>
              <a:t>PROBLEMBESCHREIBUNG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61F498D-3EC2-4BBF-A627-142542B9038B}"/>
              </a:ext>
            </a:extLst>
          </p:cNvPr>
          <p:cNvSpPr txBox="1"/>
          <p:nvPr/>
        </p:nvSpPr>
        <p:spPr>
          <a:xfrm>
            <a:off x="7391400" y="6020140"/>
            <a:ext cx="41925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spc="600" dirty="0">
                <a:solidFill>
                  <a:schemeClr val="bg1">
                    <a:lumMod val="65000"/>
                  </a:schemeClr>
                </a:solidFill>
                <a:latin typeface="Lato"/>
                <a:ea typeface="Helmet" pitchFamily="50" charset="-128"/>
                <a:cs typeface="Poppins" panose="00000500000000000000" pitchFamily="50" charset="0"/>
              </a:rPr>
              <a:t>Blockchain Challenge 2019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4286CCF-C74D-4460-9574-A302A849E47C}"/>
              </a:ext>
            </a:extLst>
          </p:cNvPr>
          <p:cNvSpPr txBox="1"/>
          <p:nvPr/>
        </p:nvSpPr>
        <p:spPr>
          <a:xfrm>
            <a:off x="876300" y="3619500"/>
            <a:ext cx="115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NOVARTIS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5063E28-FF70-4E7E-ACCC-BBA0B38D05D4}"/>
              </a:ext>
            </a:extLst>
          </p:cNvPr>
          <p:cNvSpPr txBox="1"/>
          <p:nvPr/>
        </p:nvSpPr>
        <p:spPr>
          <a:xfrm>
            <a:off x="4330927" y="3619500"/>
            <a:ext cx="3191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ASESSMENTPROZESS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F864F59-6112-44A0-8E4B-0DAD8844D49C}"/>
              </a:ext>
            </a:extLst>
          </p:cNvPr>
          <p:cNvSpPr txBox="1"/>
          <p:nvPr/>
        </p:nvSpPr>
        <p:spPr>
          <a:xfrm>
            <a:off x="1054100" y="4180364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2">
                    <a:lumMod val="95000"/>
                    <a:lumOff val="5000"/>
                  </a:schemeClr>
                </a:solidFill>
              </a:rPr>
              <a:t>&gt; 50‘000 Zulieferer</a:t>
            </a:r>
          </a:p>
          <a:p>
            <a:endParaRPr lang="de-DE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3C9F9C3-4B13-4369-81BC-9BBA1784711B}"/>
              </a:ext>
            </a:extLst>
          </p:cNvPr>
          <p:cNvSpPr txBox="1"/>
          <p:nvPr/>
        </p:nvSpPr>
        <p:spPr>
          <a:xfrm>
            <a:off x="4433159" y="4179332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2">
                    <a:lumMod val="95000"/>
                    <a:lumOff val="5000"/>
                  </a:schemeClr>
                </a:solidFill>
              </a:rPr>
              <a:t>Kostspielig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r>
              <a:rPr lang="de-DE" dirty="0">
                <a:solidFill>
                  <a:schemeClr val="tx2">
                    <a:lumMod val="95000"/>
                    <a:lumOff val="5000"/>
                  </a:schemeClr>
                </a:solidFill>
              </a:rPr>
              <a:t>Zeitaufwändig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C7EAA76-17B2-4782-ACC9-4840F9316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" y="4161434"/>
            <a:ext cx="463550" cy="336550"/>
          </a:xfrm>
          <a:custGeom>
            <a:avLst/>
            <a:gdLst>
              <a:gd name="T0" fmla="*/ 992 w 1286"/>
              <a:gd name="T1" fmla="*/ 847 h 936"/>
              <a:gd name="T2" fmla="*/ 1080 w 1286"/>
              <a:gd name="T3" fmla="*/ 760 h 936"/>
              <a:gd name="T4" fmla="*/ 992 w 1286"/>
              <a:gd name="T5" fmla="*/ 672 h 936"/>
              <a:gd name="T6" fmla="*/ 905 w 1286"/>
              <a:gd name="T7" fmla="*/ 760 h 936"/>
              <a:gd name="T8" fmla="*/ 992 w 1286"/>
              <a:gd name="T9" fmla="*/ 847 h 936"/>
              <a:gd name="T10" fmla="*/ 1080 w 1286"/>
              <a:gd name="T11" fmla="*/ 323 h 936"/>
              <a:gd name="T12" fmla="*/ 935 w 1286"/>
              <a:gd name="T13" fmla="*/ 323 h 936"/>
              <a:gd name="T14" fmla="*/ 935 w 1286"/>
              <a:gd name="T15" fmla="*/ 467 h 936"/>
              <a:gd name="T16" fmla="*/ 1195 w 1286"/>
              <a:gd name="T17" fmla="*/ 467 h 936"/>
              <a:gd name="T18" fmla="*/ 1080 w 1286"/>
              <a:gd name="T19" fmla="*/ 323 h 936"/>
              <a:gd name="T20" fmla="*/ 293 w 1286"/>
              <a:gd name="T21" fmla="*/ 847 h 936"/>
              <a:gd name="T22" fmla="*/ 380 w 1286"/>
              <a:gd name="T23" fmla="*/ 760 h 936"/>
              <a:gd name="T24" fmla="*/ 293 w 1286"/>
              <a:gd name="T25" fmla="*/ 672 h 936"/>
              <a:gd name="T26" fmla="*/ 205 w 1286"/>
              <a:gd name="T27" fmla="*/ 760 h 936"/>
              <a:gd name="T28" fmla="*/ 293 w 1286"/>
              <a:gd name="T29" fmla="*/ 847 h 936"/>
              <a:gd name="T30" fmla="*/ 1285 w 1286"/>
              <a:gd name="T31" fmla="*/ 467 h 936"/>
              <a:gd name="T32" fmla="*/ 1285 w 1286"/>
              <a:gd name="T33" fmla="*/ 760 h 936"/>
              <a:gd name="T34" fmla="*/ 1167 w 1286"/>
              <a:gd name="T35" fmla="*/ 760 h 936"/>
              <a:gd name="T36" fmla="*/ 992 w 1286"/>
              <a:gd name="T37" fmla="*/ 935 h 936"/>
              <a:gd name="T38" fmla="*/ 818 w 1286"/>
              <a:gd name="T39" fmla="*/ 760 h 936"/>
              <a:gd name="T40" fmla="*/ 468 w 1286"/>
              <a:gd name="T41" fmla="*/ 760 h 936"/>
              <a:gd name="T42" fmla="*/ 293 w 1286"/>
              <a:gd name="T43" fmla="*/ 935 h 936"/>
              <a:gd name="T44" fmla="*/ 118 w 1286"/>
              <a:gd name="T45" fmla="*/ 760 h 936"/>
              <a:gd name="T46" fmla="*/ 0 w 1286"/>
              <a:gd name="T47" fmla="*/ 760 h 936"/>
              <a:gd name="T48" fmla="*/ 0 w 1286"/>
              <a:gd name="T49" fmla="*/ 118 h 936"/>
              <a:gd name="T50" fmla="*/ 118 w 1286"/>
              <a:gd name="T51" fmla="*/ 0 h 936"/>
              <a:gd name="T52" fmla="*/ 935 w 1286"/>
              <a:gd name="T53" fmla="*/ 0 h 936"/>
              <a:gd name="T54" fmla="*/ 935 w 1286"/>
              <a:gd name="T55" fmla="*/ 235 h 936"/>
              <a:gd name="T56" fmla="*/ 1110 w 1286"/>
              <a:gd name="T57" fmla="*/ 235 h 936"/>
              <a:gd name="T58" fmla="*/ 1285 w 1286"/>
              <a:gd name="T59" fmla="*/ 467 h 9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286" h="936">
                <a:moveTo>
                  <a:pt x="992" y="847"/>
                </a:moveTo>
                <a:cubicBezTo>
                  <a:pt x="1041" y="847"/>
                  <a:pt x="1080" y="809"/>
                  <a:pt x="1080" y="760"/>
                </a:cubicBezTo>
                <a:cubicBezTo>
                  <a:pt x="1080" y="711"/>
                  <a:pt x="1041" y="672"/>
                  <a:pt x="992" y="672"/>
                </a:cubicBezTo>
                <a:cubicBezTo>
                  <a:pt x="942" y="672"/>
                  <a:pt x="905" y="711"/>
                  <a:pt x="905" y="760"/>
                </a:cubicBezTo>
                <a:cubicBezTo>
                  <a:pt x="905" y="809"/>
                  <a:pt x="942" y="847"/>
                  <a:pt x="992" y="847"/>
                </a:cubicBezTo>
                <a:close/>
                <a:moveTo>
                  <a:pt x="1080" y="323"/>
                </a:moveTo>
                <a:lnTo>
                  <a:pt x="935" y="323"/>
                </a:lnTo>
                <a:lnTo>
                  <a:pt x="935" y="467"/>
                </a:lnTo>
                <a:lnTo>
                  <a:pt x="1195" y="467"/>
                </a:lnTo>
                <a:lnTo>
                  <a:pt x="1080" y="323"/>
                </a:lnTo>
                <a:close/>
                <a:moveTo>
                  <a:pt x="293" y="847"/>
                </a:moveTo>
                <a:cubicBezTo>
                  <a:pt x="342" y="847"/>
                  <a:pt x="380" y="809"/>
                  <a:pt x="380" y="760"/>
                </a:cubicBezTo>
                <a:cubicBezTo>
                  <a:pt x="380" y="711"/>
                  <a:pt x="342" y="672"/>
                  <a:pt x="293" y="672"/>
                </a:cubicBezTo>
                <a:cubicBezTo>
                  <a:pt x="244" y="672"/>
                  <a:pt x="205" y="711"/>
                  <a:pt x="205" y="760"/>
                </a:cubicBezTo>
                <a:cubicBezTo>
                  <a:pt x="205" y="809"/>
                  <a:pt x="244" y="847"/>
                  <a:pt x="293" y="847"/>
                </a:cubicBezTo>
                <a:close/>
                <a:moveTo>
                  <a:pt x="1285" y="467"/>
                </a:moveTo>
                <a:lnTo>
                  <a:pt x="1285" y="760"/>
                </a:lnTo>
                <a:lnTo>
                  <a:pt x="1167" y="760"/>
                </a:lnTo>
                <a:cubicBezTo>
                  <a:pt x="1167" y="855"/>
                  <a:pt x="1087" y="935"/>
                  <a:pt x="992" y="935"/>
                </a:cubicBezTo>
                <a:cubicBezTo>
                  <a:pt x="896" y="935"/>
                  <a:pt x="818" y="855"/>
                  <a:pt x="818" y="760"/>
                </a:cubicBezTo>
                <a:lnTo>
                  <a:pt x="468" y="760"/>
                </a:lnTo>
                <a:cubicBezTo>
                  <a:pt x="468" y="855"/>
                  <a:pt x="388" y="935"/>
                  <a:pt x="293" y="935"/>
                </a:cubicBezTo>
                <a:cubicBezTo>
                  <a:pt x="197" y="935"/>
                  <a:pt x="118" y="855"/>
                  <a:pt x="118" y="760"/>
                </a:cubicBezTo>
                <a:lnTo>
                  <a:pt x="0" y="760"/>
                </a:lnTo>
                <a:lnTo>
                  <a:pt x="0" y="118"/>
                </a:lnTo>
                <a:cubicBezTo>
                  <a:pt x="0" y="55"/>
                  <a:pt x="55" y="0"/>
                  <a:pt x="118" y="0"/>
                </a:cubicBezTo>
                <a:lnTo>
                  <a:pt x="935" y="0"/>
                </a:lnTo>
                <a:lnTo>
                  <a:pt x="935" y="235"/>
                </a:lnTo>
                <a:lnTo>
                  <a:pt x="1110" y="235"/>
                </a:lnTo>
                <a:lnTo>
                  <a:pt x="1285" y="467"/>
                </a:lnTo>
                <a:close/>
              </a:path>
            </a:pathLst>
          </a:custGeom>
          <a:solidFill>
            <a:srgbClr val="01010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/>
          </a:p>
        </p:txBody>
      </p:sp>
      <p:sp>
        <p:nvSpPr>
          <p:cNvPr id="10" name="Freeform 113">
            <a:extLst>
              <a:ext uri="{FF2B5EF4-FFF2-40B4-BE49-F238E27FC236}">
                <a16:creationId xmlns:a16="http://schemas.microsoft.com/office/drawing/2014/main" id="{F7BCFE80-D6B2-4A4D-BF21-6450B2F4C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8843" y="4725233"/>
            <a:ext cx="375434" cy="369332"/>
          </a:xfrm>
          <a:custGeom>
            <a:avLst/>
            <a:gdLst>
              <a:gd name="T0" fmla="*/ 582 w 1165"/>
              <a:gd name="T1" fmla="*/ 1057 h 1173"/>
              <a:gd name="T2" fmla="*/ 989 w 1165"/>
              <a:gd name="T3" fmla="*/ 647 h 1173"/>
              <a:gd name="T4" fmla="*/ 582 w 1165"/>
              <a:gd name="T5" fmla="*/ 241 h 1173"/>
              <a:gd name="T6" fmla="*/ 174 w 1165"/>
              <a:gd name="T7" fmla="*/ 647 h 1173"/>
              <a:gd name="T8" fmla="*/ 582 w 1165"/>
              <a:gd name="T9" fmla="*/ 1057 h 1173"/>
              <a:gd name="T10" fmla="*/ 582 w 1165"/>
              <a:gd name="T11" fmla="*/ 123 h 1173"/>
              <a:gd name="T12" fmla="*/ 1106 w 1165"/>
              <a:gd name="T13" fmla="*/ 647 h 1173"/>
              <a:gd name="T14" fmla="*/ 582 w 1165"/>
              <a:gd name="T15" fmla="*/ 1172 h 1173"/>
              <a:gd name="T16" fmla="*/ 57 w 1165"/>
              <a:gd name="T17" fmla="*/ 647 h 1173"/>
              <a:gd name="T18" fmla="*/ 582 w 1165"/>
              <a:gd name="T19" fmla="*/ 123 h 1173"/>
              <a:gd name="T20" fmla="*/ 612 w 1165"/>
              <a:gd name="T21" fmla="*/ 358 h 1173"/>
              <a:gd name="T22" fmla="*/ 612 w 1165"/>
              <a:gd name="T23" fmla="*/ 664 h 1173"/>
              <a:gd name="T24" fmla="*/ 844 w 1165"/>
              <a:gd name="T25" fmla="*/ 800 h 1173"/>
              <a:gd name="T26" fmla="*/ 800 w 1165"/>
              <a:gd name="T27" fmla="*/ 871 h 1173"/>
              <a:gd name="T28" fmla="*/ 524 w 1165"/>
              <a:gd name="T29" fmla="*/ 707 h 1173"/>
              <a:gd name="T30" fmla="*/ 524 w 1165"/>
              <a:gd name="T31" fmla="*/ 358 h 1173"/>
              <a:gd name="T32" fmla="*/ 612 w 1165"/>
              <a:gd name="T33" fmla="*/ 358 h 1173"/>
              <a:gd name="T34" fmla="*/ 341 w 1165"/>
              <a:gd name="T35" fmla="*/ 88 h 1173"/>
              <a:gd name="T36" fmla="*/ 73 w 1165"/>
              <a:gd name="T37" fmla="*/ 312 h 1173"/>
              <a:gd name="T38" fmla="*/ 0 w 1165"/>
              <a:gd name="T39" fmla="*/ 225 h 1173"/>
              <a:gd name="T40" fmla="*/ 267 w 1165"/>
              <a:gd name="T41" fmla="*/ 0 h 1173"/>
              <a:gd name="T42" fmla="*/ 341 w 1165"/>
              <a:gd name="T43" fmla="*/ 88 h 1173"/>
              <a:gd name="T44" fmla="*/ 1164 w 1165"/>
              <a:gd name="T45" fmla="*/ 225 h 1173"/>
              <a:gd name="T46" fmla="*/ 1090 w 1165"/>
              <a:gd name="T47" fmla="*/ 315 h 1173"/>
              <a:gd name="T48" fmla="*/ 822 w 1165"/>
              <a:gd name="T49" fmla="*/ 88 h 1173"/>
              <a:gd name="T50" fmla="*/ 896 w 1165"/>
              <a:gd name="T51" fmla="*/ 1 h 1173"/>
              <a:gd name="T52" fmla="*/ 1164 w 1165"/>
              <a:gd name="T53" fmla="*/ 225 h 1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165" h="1173">
                <a:moveTo>
                  <a:pt x="582" y="1057"/>
                </a:moveTo>
                <a:cubicBezTo>
                  <a:pt x="808" y="1057"/>
                  <a:pt x="989" y="874"/>
                  <a:pt x="989" y="647"/>
                </a:cubicBezTo>
                <a:cubicBezTo>
                  <a:pt x="989" y="421"/>
                  <a:pt x="809" y="241"/>
                  <a:pt x="582" y="241"/>
                </a:cubicBezTo>
                <a:cubicBezTo>
                  <a:pt x="356" y="241"/>
                  <a:pt x="174" y="421"/>
                  <a:pt x="174" y="647"/>
                </a:cubicBezTo>
                <a:cubicBezTo>
                  <a:pt x="174" y="874"/>
                  <a:pt x="355" y="1057"/>
                  <a:pt x="582" y="1057"/>
                </a:cubicBezTo>
                <a:close/>
                <a:moveTo>
                  <a:pt x="582" y="123"/>
                </a:moveTo>
                <a:cubicBezTo>
                  <a:pt x="871" y="123"/>
                  <a:pt x="1106" y="358"/>
                  <a:pt x="1106" y="647"/>
                </a:cubicBezTo>
                <a:cubicBezTo>
                  <a:pt x="1106" y="937"/>
                  <a:pt x="872" y="1172"/>
                  <a:pt x="582" y="1172"/>
                </a:cubicBezTo>
                <a:cubicBezTo>
                  <a:pt x="293" y="1172"/>
                  <a:pt x="57" y="937"/>
                  <a:pt x="57" y="647"/>
                </a:cubicBezTo>
                <a:cubicBezTo>
                  <a:pt x="57" y="358"/>
                  <a:pt x="292" y="123"/>
                  <a:pt x="582" y="123"/>
                </a:cubicBezTo>
                <a:close/>
                <a:moveTo>
                  <a:pt x="612" y="358"/>
                </a:moveTo>
                <a:lnTo>
                  <a:pt x="612" y="664"/>
                </a:lnTo>
                <a:lnTo>
                  <a:pt x="844" y="800"/>
                </a:lnTo>
                <a:lnTo>
                  <a:pt x="800" y="871"/>
                </a:lnTo>
                <a:lnTo>
                  <a:pt x="524" y="707"/>
                </a:lnTo>
                <a:lnTo>
                  <a:pt x="524" y="358"/>
                </a:lnTo>
                <a:lnTo>
                  <a:pt x="612" y="358"/>
                </a:lnTo>
                <a:close/>
                <a:moveTo>
                  <a:pt x="341" y="88"/>
                </a:moveTo>
                <a:lnTo>
                  <a:pt x="73" y="312"/>
                </a:lnTo>
                <a:lnTo>
                  <a:pt x="0" y="225"/>
                </a:lnTo>
                <a:lnTo>
                  <a:pt x="267" y="0"/>
                </a:lnTo>
                <a:lnTo>
                  <a:pt x="341" y="88"/>
                </a:lnTo>
                <a:close/>
                <a:moveTo>
                  <a:pt x="1164" y="225"/>
                </a:moveTo>
                <a:lnTo>
                  <a:pt x="1090" y="315"/>
                </a:lnTo>
                <a:lnTo>
                  <a:pt x="822" y="88"/>
                </a:lnTo>
                <a:lnTo>
                  <a:pt x="896" y="1"/>
                </a:lnTo>
                <a:lnTo>
                  <a:pt x="1164" y="225"/>
                </a:lnTo>
                <a:close/>
              </a:path>
            </a:pathLst>
          </a:custGeom>
          <a:solidFill>
            <a:srgbClr val="01010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/>
          </a:p>
        </p:txBody>
      </p:sp>
      <p:sp>
        <p:nvSpPr>
          <p:cNvPr id="12" name="Freeform 128">
            <a:extLst>
              <a:ext uri="{FF2B5EF4-FFF2-40B4-BE49-F238E27FC236}">
                <a16:creationId xmlns:a16="http://schemas.microsoft.com/office/drawing/2014/main" id="{A455B404-1AD7-43FF-8798-5BD1E2822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8047" y="4193805"/>
            <a:ext cx="214312" cy="377825"/>
          </a:xfrm>
          <a:custGeom>
            <a:avLst/>
            <a:gdLst>
              <a:gd name="T0" fmla="*/ 593 w 594"/>
              <a:gd name="T1" fmla="*/ 716 h 1051"/>
              <a:gd name="T2" fmla="*/ 388 w 594"/>
              <a:gd name="T3" fmla="*/ 924 h 1051"/>
              <a:gd name="T4" fmla="*/ 388 w 594"/>
              <a:gd name="T5" fmla="*/ 1050 h 1051"/>
              <a:gd name="T6" fmla="*/ 213 w 594"/>
              <a:gd name="T7" fmla="*/ 1050 h 1051"/>
              <a:gd name="T8" fmla="*/ 213 w 594"/>
              <a:gd name="T9" fmla="*/ 924 h 1051"/>
              <a:gd name="T10" fmla="*/ 0 w 594"/>
              <a:gd name="T11" fmla="*/ 700 h 1051"/>
              <a:gd name="T12" fmla="*/ 128 w 594"/>
              <a:gd name="T13" fmla="*/ 700 h 1051"/>
              <a:gd name="T14" fmla="*/ 300 w 594"/>
              <a:gd name="T15" fmla="*/ 823 h 1051"/>
              <a:gd name="T16" fmla="*/ 459 w 594"/>
              <a:gd name="T17" fmla="*/ 719 h 1051"/>
              <a:gd name="T18" fmla="*/ 284 w 594"/>
              <a:gd name="T19" fmla="*/ 577 h 1051"/>
              <a:gd name="T20" fmla="*/ 11 w 594"/>
              <a:gd name="T21" fmla="*/ 336 h 1051"/>
              <a:gd name="T22" fmla="*/ 213 w 594"/>
              <a:gd name="T23" fmla="*/ 126 h 1051"/>
              <a:gd name="T24" fmla="*/ 213 w 594"/>
              <a:gd name="T25" fmla="*/ 0 h 1051"/>
              <a:gd name="T26" fmla="*/ 388 w 594"/>
              <a:gd name="T27" fmla="*/ 0 h 1051"/>
              <a:gd name="T28" fmla="*/ 388 w 594"/>
              <a:gd name="T29" fmla="*/ 129 h 1051"/>
              <a:gd name="T30" fmla="*/ 576 w 594"/>
              <a:gd name="T31" fmla="*/ 350 h 1051"/>
              <a:gd name="T32" fmla="*/ 448 w 594"/>
              <a:gd name="T33" fmla="*/ 350 h 1051"/>
              <a:gd name="T34" fmla="*/ 300 w 594"/>
              <a:gd name="T35" fmla="*/ 227 h 1051"/>
              <a:gd name="T36" fmla="*/ 145 w 594"/>
              <a:gd name="T37" fmla="*/ 336 h 1051"/>
              <a:gd name="T38" fmla="*/ 320 w 594"/>
              <a:gd name="T39" fmla="*/ 462 h 1051"/>
              <a:gd name="T40" fmla="*/ 320 w 594"/>
              <a:gd name="T41" fmla="*/ 462 h 1051"/>
              <a:gd name="T42" fmla="*/ 593 w 594"/>
              <a:gd name="T43" fmla="*/ 716 h 10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94" h="1051">
                <a:moveTo>
                  <a:pt x="593" y="716"/>
                </a:moveTo>
                <a:cubicBezTo>
                  <a:pt x="593" y="836"/>
                  <a:pt x="503" y="902"/>
                  <a:pt x="388" y="924"/>
                </a:cubicBezTo>
                <a:lnTo>
                  <a:pt x="388" y="1050"/>
                </a:lnTo>
                <a:lnTo>
                  <a:pt x="213" y="1050"/>
                </a:lnTo>
                <a:lnTo>
                  <a:pt x="213" y="924"/>
                </a:lnTo>
                <a:cubicBezTo>
                  <a:pt x="101" y="899"/>
                  <a:pt x="8" y="828"/>
                  <a:pt x="0" y="700"/>
                </a:cubicBezTo>
                <a:lnTo>
                  <a:pt x="128" y="700"/>
                </a:lnTo>
                <a:cubicBezTo>
                  <a:pt x="134" y="768"/>
                  <a:pt x="180" y="823"/>
                  <a:pt x="300" y="823"/>
                </a:cubicBezTo>
                <a:cubicBezTo>
                  <a:pt x="429" y="823"/>
                  <a:pt x="459" y="760"/>
                  <a:pt x="459" y="719"/>
                </a:cubicBezTo>
                <a:cubicBezTo>
                  <a:pt x="459" y="664"/>
                  <a:pt x="429" y="612"/>
                  <a:pt x="284" y="577"/>
                </a:cubicBezTo>
                <a:cubicBezTo>
                  <a:pt x="120" y="539"/>
                  <a:pt x="11" y="470"/>
                  <a:pt x="11" y="336"/>
                </a:cubicBezTo>
                <a:cubicBezTo>
                  <a:pt x="11" y="224"/>
                  <a:pt x="101" y="151"/>
                  <a:pt x="213" y="126"/>
                </a:cubicBezTo>
                <a:lnTo>
                  <a:pt x="213" y="0"/>
                </a:lnTo>
                <a:lnTo>
                  <a:pt x="388" y="0"/>
                </a:lnTo>
                <a:lnTo>
                  <a:pt x="388" y="129"/>
                </a:lnTo>
                <a:cubicBezTo>
                  <a:pt x="511" y="159"/>
                  <a:pt x="574" y="249"/>
                  <a:pt x="576" y="350"/>
                </a:cubicBezTo>
                <a:lnTo>
                  <a:pt x="448" y="350"/>
                </a:lnTo>
                <a:cubicBezTo>
                  <a:pt x="445" y="276"/>
                  <a:pt x="404" y="227"/>
                  <a:pt x="300" y="227"/>
                </a:cubicBezTo>
                <a:cubicBezTo>
                  <a:pt x="202" y="227"/>
                  <a:pt x="145" y="273"/>
                  <a:pt x="145" y="336"/>
                </a:cubicBezTo>
                <a:cubicBezTo>
                  <a:pt x="145" y="391"/>
                  <a:pt x="188" y="427"/>
                  <a:pt x="320" y="462"/>
                </a:cubicBezTo>
                <a:lnTo>
                  <a:pt x="320" y="462"/>
                </a:lnTo>
                <a:cubicBezTo>
                  <a:pt x="451" y="498"/>
                  <a:pt x="593" y="549"/>
                  <a:pt x="593" y="716"/>
                </a:cubicBezTo>
              </a:path>
            </a:pathLst>
          </a:custGeom>
          <a:solidFill>
            <a:srgbClr val="01010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C46AE08-A2C8-481A-A4EE-D32D0F036CFA}"/>
              </a:ext>
            </a:extLst>
          </p:cNvPr>
          <p:cNvSpPr txBox="1"/>
          <p:nvPr/>
        </p:nvSpPr>
        <p:spPr>
          <a:xfrm>
            <a:off x="8459423" y="3617790"/>
            <a:ext cx="3191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BESTEHENDE LÖSUNG PSCI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12CE227-AF92-439A-B315-855B0E471792}"/>
              </a:ext>
            </a:extLst>
          </p:cNvPr>
          <p:cNvSpPr txBox="1"/>
          <p:nvPr/>
        </p:nvSpPr>
        <p:spPr>
          <a:xfrm>
            <a:off x="8459423" y="4165936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2">
                    <a:lumMod val="95000"/>
                    <a:lumOff val="5000"/>
                  </a:schemeClr>
                </a:solidFill>
              </a:rPr>
              <a:t>Fehlende Informationssicherheit</a:t>
            </a:r>
          </a:p>
          <a:p>
            <a:endParaRPr lang="de-DE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35BB13AC-DCC4-449F-99D8-AA046301A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8525" y="4104398"/>
            <a:ext cx="336550" cy="441325"/>
          </a:xfrm>
          <a:custGeom>
            <a:avLst/>
            <a:gdLst>
              <a:gd name="T0" fmla="*/ 817 w 935"/>
              <a:gd name="T1" fmla="*/ 1109 h 1225"/>
              <a:gd name="T2" fmla="*/ 817 w 935"/>
              <a:gd name="T3" fmla="*/ 524 h 1225"/>
              <a:gd name="T4" fmla="*/ 117 w 935"/>
              <a:gd name="T5" fmla="*/ 524 h 1225"/>
              <a:gd name="T6" fmla="*/ 117 w 935"/>
              <a:gd name="T7" fmla="*/ 1109 h 1225"/>
              <a:gd name="T8" fmla="*/ 817 w 935"/>
              <a:gd name="T9" fmla="*/ 1109 h 1225"/>
              <a:gd name="T10" fmla="*/ 817 w 935"/>
              <a:gd name="T11" fmla="*/ 410 h 1225"/>
              <a:gd name="T12" fmla="*/ 934 w 935"/>
              <a:gd name="T13" fmla="*/ 524 h 1225"/>
              <a:gd name="T14" fmla="*/ 934 w 935"/>
              <a:gd name="T15" fmla="*/ 1109 h 1225"/>
              <a:gd name="T16" fmla="*/ 817 w 935"/>
              <a:gd name="T17" fmla="*/ 1224 h 1225"/>
              <a:gd name="T18" fmla="*/ 117 w 935"/>
              <a:gd name="T19" fmla="*/ 1224 h 1225"/>
              <a:gd name="T20" fmla="*/ 0 w 935"/>
              <a:gd name="T21" fmla="*/ 1109 h 1225"/>
              <a:gd name="T22" fmla="*/ 0 w 935"/>
              <a:gd name="T23" fmla="*/ 524 h 1225"/>
              <a:gd name="T24" fmla="*/ 117 w 935"/>
              <a:gd name="T25" fmla="*/ 410 h 1225"/>
              <a:gd name="T26" fmla="*/ 647 w 935"/>
              <a:gd name="T27" fmla="*/ 410 h 1225"/>
              <a:gd name="T28" fmla="*/ 647 w 935"/>
              <a:gd name="T29" fmla="*/ 292 h 1225"/>
              <a:gd name="T30" fmla="*/ 467 w 935"/>
              <a:gd name="T31" fmla="*/ 112 h 1225"/>
              <a:gd name="T32" fmla="*/ 287 w 935"/>
              <a:gd name="T33" fmla="*/ 292 h 1225"/>
              <a:gd name="T34" fmla="*/ 174 w 935"/>
              <a:gd name="T35" fmla="*/ 292 h 1225"/>
              <a:gd name="T36" fmla="*/ 467 w 935"/>
              <a:gd name="T37" fmla="*/ 0 h 1225"/>
              <a:gd name="T38" fmla="*/ 759 w 935"/>
              <a:gd name="T39" fmla="*/ 292 h 1225"/>
              <a:gd name="T40" fmla="*/ 759 w 935"/>
              <a:gd name="T41" fmla="*/ 410 h 1225"/>
              <a:gd name="T42" fmla="*/ 817 w 935"/>
              <a:gd name="T43" fmla="*/ 410 h 1225"/>
              <a:gd name="T44" fmla="*/ 467 w 935"/>
              <a:gd name="T45" fmla="*/ 934 h 1225"/>
              <a:gd name="T46" fmla="*/ 349 w 935"/>
              <a:gd name="T47" fmla="*/ 817 h 1225"/>
              <a:gd name="T48" fmla="*/ 467 w 935"/>
              <a:gd name="T49" fmla="*/ 699 h 1225"/>
              <a:gd name="T50" fmla="*/ 584 w 935"/>
              <a:gd name="T51" fmla="*/ 817 h 1225"/>
              <a:gd name="T52" fmla="*/ 467 w 935"/>
              <a:gd name="T53" fmla="*/ 934 h 1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935" h="1225">
                <a:moveTo>
                  <a:pt x="817" y="1109"/>
                </a:moveTo>
                <a:lnTo>
                  <a:pt x="817" y="524"/>
                </a:lnTo>
                <a:lnTo>
                  <a:pt x="117" y="524"/>
                </a:lnTo>
                <a:lnTo>
                  <a:pt x="117" y="1109"/>
                </a:lnTo>
                <a:lnTo>
                  <a:pt x="817" y="1109"/>
                </a:lnTo>
                <a:close/>
                <a:moveTo>
                  <a:pt x="817" y="410"/>
                </a:moveTo>
                <a:cubicBezTo>
                  <a:pt x="880" y="410"/>
                  <a:pt x="934" y="461"/>
                  <a:pt x="934" y="524"/>
                </a:cubicBezTo>
                <a:lnTo>
                  <a:pt x="934" y="1109"/>
                </a:lnTo>
                <a:cubicBezTo>
                  <a:pt x="934" y="1172"/>
                  <a:pt x="880" y="1224"/>
                  <a:pt x="817" y="1224"/>
                </a:cubicBezTo>
                <a:lnTo>
                  <a:pt x="117" y="1224"/>
                </a:lnTo>
                <a:cubicBezTo>
                  <a:pt x="54" y="1224"/>
                  <a:pt x="0" y="1172"/>
                  <a:pt x="0" y="1109"/>
                </a:cubicBezTo>
                <a:lnTo>
                  <a:pt x="0" y="524"/>
                </a:lnTo>
                <a:cubicBezTo>
                  <a:pt x="0" y="461"/>
                  <a:pt x="54" y="410"/>
                  <a:pt x="117" y="410"/>
                </a:cubicBezTo>
                <a:lnTo>
                  <a:pt x="647" y="410"/>
                </a:lnTo>
                <a:lnTo>
                  <a:pt x="647" y="292"/>
                </a:lnTo>
                <a:cubicBezTo>
                  <a:pt x="647" y="194"/>
                  <a:pt x="565" y="112"/>
                  <a:pt x="467" y="112"/>
                </a:cubicBezTo>
                <a:cubicBezTo>
                  <a:pt x="369" y="112"/>
                  <a:pt x="287" y="194"/>
                  <a:pt x="287" y="292"/>
                </a:cubicBezTo>
                <a:lnTo>
                  <a:pt x="174" y="292"/>
                </a:lnTo>
                <a:cubicBezTo>
                  <a:pt x="174" y="131"/>
                  <a:pt x="306" y="0"/>
                  <a:pt x="467" y="0"/>
                </a:cubicBezTo>
                <a:cubicBezTo>
                  <a:pt x="628" y="0"/>
                  <a:pt x="759" y="131"/>
                  <a:pt x="759" y="292"/>
                </a:cubicBezTo>
                <a:lnTo>
                  <a:pt x="759" y="410"/>
                </a:lnTo>
                <a:lnTo>
                  <a:pt x="817" y="410"/>
                </a:lnTo>
                <a:close/>
                <a:moveTo>
                  <a:pt x="467" y="934"/>
                </a:moveTo>
                <a:cubicBezTo>
                  <a:pt x="404" y="934"/>
                  <a:pt x="349" y="880"/>
                  <a:pt x="349" y="817"/>
                </a:cubicBezTo>
                <a:cubicBezTo>
                  <a:pt x="349" y="754"/>
                  <a:pt x="404" y="699"/>
                  <a:pt x="467" y="699"/>
                </a:cubicBezTo>
                <a:cubicBezTo>
                  <a:pt x="530" y="699"/>
                  <a:pt x="584" y="754"/>
                  <a:pt x="584" y="817"/>
                </a:cubicBezTo>
                <a:cubicBezTo>
                  <a:pt x="584" y="880"/>
                  <a:pt x="530" y="934"/>
                  <a:pt x="467" y="934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9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/>
      <p:bldP spid="11" grpId="0"/>
      <p:bldP spid="4" grpId="0"/>
      <p:bldP spid="6" grpId="0"/>
      <p:bldP spid="9" grpId="0" animBg="1"/>
      <p:bldP spid="10" grpId="0" animBg="1"/>
      <p:bldP spid="12" grpId="0" animBg="1"/>
      <p:bldP spid="13" grpId="0"/>
      <p:bldP spid="14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88133DF-AC3F-4075-B95C-CEC132C1AA66}"/>
              </a:ext>
            </a:extLst>
          </p:cNvPr>
          <p:cNvSpPr/>
          <p:nvPr/>
        </p:nvSpPr>
        <p:spPr>
          <a:xfrm>
            <a:off x="5866227" y="2653895"/>
            <a:ext cx="5944773" cy="155020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3D20EE-B238-4CAC-A962-240AFEE9B958}"/>
              </a:ext>
            </a:extLst>
          </p:cNvPr>
          <p:cNvSpPr txBox="1"/>
          <p:nvPr/>
        </p:nvSpPr>
        <p:spPr>
          <a:xfrm>
            <a:off x="5849804" y="3194072"/>
            <a:ext cx="5977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spc="6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Lato" charset="0"/>
              </a:rPr>
              <a:t>PROJEKTANFORDERUNGEN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53FC7A-9D77-4235-B76C-DDF998553104}"/>
              </a:ext>
            </a:extLst>
          </p:cNvPr>
          <p:cNvSpPr txBox="1"/>
          <p:nvPr/>
        </p:nvSpPr>
        <p:spPr>
          <a:xfrm>
            <a:off x="7217329" y="3677863"/>
            <a:ext cx="43220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spc="300" dirty="0">
                <a:solidFill>
                  <a:schemeClr val="bg1"/>
                </a:solidFill>
                <a:latin typeface="Merriweather" panose="00000500000000000000" pitchFamily="50" charset="0"/>
                <a:ea typeface="Helmet" pitchFamily="50" charset="-128"/>
                <a:cs typeface="Helmet" pitchFamily="50" charset="-128"/>
              </a:rPr>
              <a:t>Trusted Third Party Risk Management Platform</a:t>
            </a:r>
          </a:p>
        </p:txBody>
      </p:sp>
      <p:pic>
        <p:nvPicPr>
          <p:cNvPr id="10" name="Grafik 9" descr="Ein Bild, das Essen, Zeichnung, Hemd enthält.&#10;&#10;Automatisch generierte Beschreibung">
            <a:extLst>
              <a:ext uri="{FF2B5EF4-FFF2-40B4-BE49-F238E27FC236}">
                <a16:creationId xmlns:a16="http://schemas.microsoft.com/office/drawing/2014/main" id="{9A9B899E-5075-4375-B8E3-68C457C2F3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906" y="4290407"/>
            <a:ext cx="1714500" cy="1371600"/>
          </a:xfrm>
          <a:prstGeom prst="rect">
            <a:avLst/>
          </a:prstGeom>
        </p:spPr>
      </p:pic>
      <p:pic>
        <p:nvPicPr>
          <p:cNvPr id="11" name="Grafik 10" descr="Ein Bild, das Objekt, Uhr, Raum, Zeichnung enthält.&#10;&#10;Automatisch generierte Beschreibung">
            <a:extLst>
              <a:ext uri="{FF2B5EF4-FFF2-40B4-BE49-F238E27FC236}">
                <a16:creationId xmlns:a16="http://schemas.microsoft.com/office/drawing/2014/main" id="{A8E0A341-B9A0-4647-AF54-9111C534D8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883" y="5278821"/>
            <a:ext cx="863154" cy="863154"/>
          </a:xfrm>
          <a:prstGeom prst="rect">
            <a:avLst/>
          </a:prstGeom>
        </p:spPr>
      </p:pic>
      <p:pic>
        <p:nvPicPr>
          <p:cNvPr id="12" name="Grafik 11" descr="Ein Bild, das Objekt, Uhr, Zeichnung enthält.&#10;&#10;Automatisch generierte Beschreibung">
            <a:extLst>
              <a:ext uri="{FF2B5EF4-FFF2-40B4-BE49-F238E27FC236}">
                <a16:creationId xmlns:a16="http://schemas.microsoft.com/office/drawing/2014/main" id="{3E4F684E-10AC-428B-BD66-2910B79875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883" y="3984090"/>
            <a:ext cx="863154" cy="863154"/>
          </a:xfrm>
          <a:prstGeom prst="rect">
            <a:avLst/>
          </a:prstGeom>
        </p:spPr>
      </p:pic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96F9110C-F27D-454E-98A1-8D75A38EFF76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4391037" y="4415667"/>
            <a:ext cx="569869" cy="127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63D203EA-AD84-4BAD-9521-7B4FBF32BED2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4391037" y="5531101"/>
            <a:ext cx="569869" cy="1792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fik 14" descr="Ein Bild, das Objekt enthält.&#10;&#10;Automatisch generierte Beschreibung">
            <a:extLst>
              <a:ext uri="{FF2B5EF4-FFF2-40B4-BE49-F238E27FC236}">
                <a16:creationId xmlns:a16="http://schemas.microsoft.com/office/drawing/2014/main" id="{ECB7CA9E-B93D-489F-AB03-B619397C8E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43" y="6144907"/>
            <a:ext cx="619048" cy="619048"/>
          </a:xfrm>
          <a:prstGeom prst="rect">
            <a:avLst/>
          </a:prstGeom>
        </p:spPr>
      </p:pic>
      <p:pic>
        <p:nvPicPr>
          <p:cNvPr id="16" name="Grafik 1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D8D61A3-1D30-4CB5-BF00-83BE9130EB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96" y="4842480"/>
            <a:ext cx="619048" cy="61904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139CE562-6283-4A93-A88F-5524C5BA84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43" y="3674566"/>
            <a:ext cx="619048" cy="619048"/>
          </a:xfrm>
          <a:prstGeom prst="rect">
            <a:avLst/>
          </a:prstGeom>
        </p:spPr>
      </p:pic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02204DDC-EF4D-4B7B-852D-831A2A151339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1079691" y="3984090"/>
            <a:ext cx="2224909" cy="3095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C15F96F2-83DE-45E3-A3E2-EAB185BC5371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1058744" y="4415667"/>
            <a:ext cx="2245856" cy="7363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30070346-615A-4091-9592-869283373C35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1079691" y="5787267"/>
            <a:ext cx="2224909" cy="667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9D4D6074-2AD1-4D7E-B51D-68D250C37A51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1058744" y="5152004"/>
            <a:ext cx="2245856" cy="5050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Bogen 21">
            <a:extLst>
              <a:ext uri="{FF2B5EF4-FFF2-40B4-BE49-F238E27FC236}">
                <a16:creationId xmlns:a16="http://schemas.microsoft.com/office/drawing/2014/main" id="{DF2D8906-C4A3-419E-8D06-3A54DB69D174}"/>
              </a:ext>
            </a:extLst>
          </p:cNvPr>
          <p:cNvSpPr/>
          <p:nvPr/>
        </p:nvSpPr>
        <p:spPr>
          <a:xfrm rot="13376849">
            <a:off x="3283655" y="3196691"/>
            <a:ext cx="3788349" cy="3809552"/>
          </a:xfrm>
          <a:prstGeom prst="arc">
            <a:avLst/>
          </a:prstGeom>
          <a:noFill/>
          <a:ln>
            <a:solidFill>
              <a:schemeClr val="accent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95998413-B64D-4094-A9C0-F60901AE5FD6}"/>
              </a:ext>
            </a:extLst>
          </p:cNvPr>
          <p:cNvSpPr txBox="1"/>
          <p:nvPr/>
        </p:nvSpPr>
        <p:spPr>
          <a:xfrm>
            <a:off x="72885" y="2691537"/>
            <a:ext cx="2630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spc="6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TIER N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ACB96163-3784-4132-99DB-C4C69E559515}"/>
              </a:ext>
            </a:extLst>
          </p:cNvPr>
          <p:cNvSpPr txBox="1"/>
          <p:nvPr/>
        </p:nvSpPr>
        <p:spPr>
          <a:xfrm>
            <a:off x="3141761" y="2691537"/>
            <a:ext cx="2630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spc="6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TIER 1</a:t>
            </a:r>
          </a:p>
        </p:txBody>
      </p:sp>
      <p:sp>
        <p:nvSpPr>
          <p:cNvPr id="31" name="Freeform 131">
            <a:extLst>
              <a:ext uri="{FF2B5EF4-FFF2-40B4-BE49-F238E27FC236}">
                <a16:creationId xmlns:a16="http://schemas.microsoft.com/office/drawing/2014/main" id="{EBEC9D35-0899-425C-907B-77CDCF3EA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09" y="4268879"/>
            <a:ext cx="377825" cy="420687"/>
          </a:xfrm>
          <a:custGeom>
            <a:avLst/>
            <a:gdLst>
              <a:gd name="T0" fmla="*/ 817 w 1050"/>
              <a:gd name="T1" fmla="*/ 468 h 1168"/>
              <a:gd name="T2" fmla="*/ 817 w 1050"/>
              <a:gd name="T3" fmla="*/ 350 h 1168"/>
              <a:gd name="T4" fmla="*/ 232 w 1050"/>
              <a:gd name="T5" fmla="*/ 350 h 1168"/>
              <a:gd name="T6" fmla="*/ 232 w 1050"/>
              <a:gd name="T7" fmla="*/ 468 h 1168"/>
              <a:gd name="T8" fmla="*/ 817 w 1050"/>
              <a:gd name="T9" fmla="*/ 468 h 1168"/>
              <a:gd name="T10" fmla="*/ 817 w 1050"/>
              <a:gd name="T11" fmla="*/ 700 h 1168"/>
              <a:gd name="T12" fmla="*/ 817 w 1050"/>
              <a:gd name="T13" fmla="*/ 585 h 1168"/>
              <a:gd name="T14" fmla="*/ 232 w 1050"/>
              <a:gd name="T15" fmla="*/ 585 h 1168"/>
              <a:gd name="T16" fmla="*/ 232 w 1050"/>
              <a:gd name="T17" fmla="*/ 700 h 1168"/>
              <a:gd name="T18" fmla="*/ 817 w 1050"/>
              <a:gd name="T19" fmla="*/ 700 h 1168"/>
              <a:gd name="T20" fmla="*/ 642 w 1050"/>
              <a:gd name="T21" fmla="*/ 935 h 1168"/>
              <a:gd name="T22" fmla="*/ 642 w 1050"/>
              <a:gd name="T23" fmla="*/ 818 h 1168"/>
              <a:gd name="T24" fmla="*/ 232 w 1050"/>
              <a:gd name="T25" fmla="*/ 818 h 1168"/>
              <a:gd name="T26" fmla="*/ 232 w 1050"/>
              <a:gd name="T27" fmla="*/ 935 h 1168"/>
              <a:gd name="T28" fmla="*/ 642 w 1050"/>
              <a:gd name="T29" fmla="*/ 935 h 1168"/>
              <a:gd name="T30" fmla="*/ 525 w 1050"/>
              <a:gd name="T31" fmla="*/ 118 h 1168"/>
              <a:gd name="T32" fmla="*/ 467 w 1050"/>
              <a:gd name="T33" fmla="*/ 175 h 1168"/>
              <a:gd name="T34" fmla="*/ 525 w 1050"/>
              <a:gd name="T35" fmla="*/ 235 h 1168"/>
              <a:gd name="T36" fmla="*/ 582 w 1050"/>
              <a:gd name="T37" fmla="*/ 175 h 1168"/>
              <a:gd name="T38" fmla="*/ 525 w 1050"/>
              <a:gd name="T39" fmla="*/ 118 h 1168"/>
              <a:gd name="T40" fmla="*/ 1049 w 1050"/>
              <a:gd name="T41" fmla="*/ 235 h 1168"/>
              <a:gd name="T42" fmla="*/ 1049 w 1050"/>
              <a:gd name="T43" fmla="*/ 1050 h 1168"/>
              <a:gd name="T44" fmla="*/ 932 w 1050"/>
              <a:gd name="T45" fmla="*/ 1167 h 1168"/>
              <a:gd name="T46" fmla="*/ 117 w 1050"/>
              <a:gd name="T47" fmla="*/ 1167 h 1168"/>
              <a:gd name="T48" fmla="*/ 0 w 1050"/>
              <a:gd name="T49" fmla="*/ 1050 h 1168"/>
              <a:gd name="T50" fmla="*/ 0 w 1050"/>
              <a:gd name="T51" fmla="*/ 235 h 1168"/>
              <a:gd name="T52" fmla="*/ 117 w 1050"/>
              <a:gd name="T53" fmla="*/ 118 h 1168"/>
              <a:gd name="T54" fmla="*/ 361 w 1050"/>
              <a:gd name="T55" fmla="*/ 118 h 1168"/>
              <a:gd name="T56" fmla="*/ 525 w 1050"/>
              <a:gd name="T57" fmla="*/ 0 h 1168"/>
              <a:gd name="T58" fmla="*/ 689 w 1050"/>
              <a:gd name="T59" fmla="*/ 118 h 1168"/>
              <a:gd name="T60" fmla="*/ 932 w 1050"/>
              <a:gd name="T61" fmla="*/ 118 h 1168"/>
              <a:gd name="T62" fmla="*/ 1049 w 1050"/>
              <a:gd name="T63" fmla="*/ 235 h 1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50" h="1168">
                <a:moveTo>
                  <a:pt x="817" y="468"/>
                </a:moveTo>
                <a:lnTo>
                  <a:pt x="817" y="350"/>
                </a:lnTo>
                <a:lnTo>
                  <a:pt x="232" y="350"/>
                </a:lnTo>
                <a:lnTo>
                  <a:pt x="232" y="468"/>
                </a:lnTo>
                <a:lnTo>
                  <a:pt x="817" y="468"/>
                </a:lnTo>
                <a:close/>
                <a:moveTo>
                  <a:pt x="817" y="700"/>
                </a:moveTo>
                <a:lnTo>
                  <a:pt x="817" y="585"/>
                </a:lnTo>
                <a:lnTo>
                  <a:pt x="232" y="585"/>
                </a:lnTo>
                <a:lnTo>
                  <a:pt x="232" y="700"/>
                </a:lnTo>
                <a:lnTo>
                  <a:pt x="817" y="700"/>
                </a:lnTo>
                <a:close/>
                <a:moveTo>
                  <a:pt x="642" y="935"/>
                </a:moveTo>
                <a:lnTo>
                  <a:pt x="642" y="818"/>
                </a:lnTo>
                <a:lnTo>
                  <a:pt x="232" y="818"/>
                </a:lnTo>
                <a:lnTo>
                  <a:pt x="232" y="935"/>
                </a:lnTo>
                <a:lnTo>
                  <a:pt x="642" y="935"/>
                </a:lnTo>
                <a:close/>
                <a:moveTo>
                  <a:pt x="525" y="118"/>
                </a:moveTo>
                <a:cubicBezTo>
                  <a:pt x="493" y="118"/>
                  <a:pt x="467" y="143"/>
                  <a:pt x="467" y="175"/>
                </a:cubicBezTo>
                <a:cubicBezTo>
                  <a:pt x="467" y="208"/>
                  <a:pt x="493" y="235"/>
                  <a:pt x="525" y="235"/>
                </a:cubicBezTo>
                <a:cubicBezTo>
                  <a:pt x="558" y="235"/>
                  <a:pt x="582" y="208"/>
                  <a:pt x="582" y="175"/>
                </a:cubicBezTo>
                <a:cubicBezTo>
                  <a:pt x="582" y="143"/>
                  <a:pt x="558" y="118"/>
                  <a:pt x="525" y="118"/>
                </a:cubicBezTo>
                <a:close/>
                <a:moveTo>
                  <a:pt x="1049" y="235"/>
                </a:moveTo>
                <a:lnTo>
                  <a:pt x="1049" y="1050"/>
                </a:lnTo>
                <a:cubicBezTo>
                  <a:pt x="1049" y="1113"/>
                  <a:pt x="995" y="1167"/>
                  <a:pt x="932" y="1167"/>
                </a:cubicBezTo>
                <a:lnTo>
                  <a:pt x="117" y="1167"/>
                </a:lnTo>
                <a:cubicBezTo>
                  <a:pt x="55" y="1167"/>
                  <a:pt x="0" y="1113"/>
                  <a:pt x="0" y="1050"/>
                </a:cubicBezTo>
                <a:lnTo>
                  <a:pt x="0" y="235"/>
                </a:lnTo>
                <a:cubicBezTo>
                  <a:pt x="0" y="173"/>
                  <a:pt x="55" y="118"/>
                  <a:pt x="117" y="118"/>
                </a:cubicBezTo>
                <a:lnTo>
                  <a:pt x="361" y="118"/>
                </a:lnTo>
                <a:cubicBezTo>
                  <a:pt x="385" y="50"/>
                  <a:pt x="449" y="0"/>
                  <a:pt x="525" y="0"/>
                </a:cubicBezTo>
                <a:cubicBezTo>
                  <a:pt x="602" y="0"/>
                  <a:pt x="664" y="50"/>
                  <a:pt x="689" y="118"/>
                </a:cubicBezTo>
                <a:lnTo>
                  <a:pt x="932" y="118"/>
                </a:lnTo>
                <a:cubicBezTo>
                  <a:pt x="995" y="118"/>
                  <a:pt x="1049" y="173"/>
                  <a:pt x="1049" y="235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/>
          </a:p>
        </p:txBody>
      </p:sp>
      <p:sp>
        <p:nvSpPr>
          <p:cNvPr id="32" name="Freeform 132">
            <a:extLst>
              <a:ext uri="{FF2B5EF4-FFF2-40B4-BE49-F238E27FC236}">
                <a16:creationId xmlns:a16="http://schemas.microsoft.com/office/drawing/2014/main" id="{24A3C1E1-7D0D-46B3-B733-753ACF072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6493" y="4716869"/>
            <a:ext cx="377825" cy="420687"/>
          </a:xfrm>
          <a:custGeom>
            <a:avLst/>
            <a:gdLst>
              <a:gd name="T0" fmla="*/ 407 w 1050"/>
              <a:gd name="T1" fmla="*/ 935 h 1168"/>
              <a:gd name="T2" fmla="*/ 874 w 1050"/>
              <a:gd name="T3" fmla="*/ 468 h 1168"/>
              <a:gd name="T4" fmla="*/ 792 w 1050"/>
              <a:gd name="T5" fmla="*/ 386 h 1168"/>
              <a:gd name="T6" fmla="*/ 407 w 1050"/>
              <a:gd name="T7" fmla="*/ 768 h 1168"/>
              <a:gd name="T8" fmla="*/ 257 w 1050"/>
              <a:gd name="T9" fmla="*/ 618 h 1168"/>
              <a:gd name="T10" fmla="*/ 175 w 1050"/>
              <a:gd name="T11" fmla="*/ 700 h 1168"/>
              <a:gd name="T12" fmla="*/ 407 w 1050"/>
              <a:gd name="T13" fmla="*/ 935 h 1168"/>
              <a:gd name="T14" fmla="*/ 524 w 1050"/>
              <a:gd name="T15" fmla="*/ 118 h 1168"/>
              <a:gd name="T16" fmla="*/ 467 w 1050"/>
              <a:gd name="T17" fmla="*/ 175 h 1168"/>
              <a:gd name="T18" fmla="*/ 524 w 1050"/>
              <a:gd name="T19" fmla="*/ 235 h 1168"/>
              <a:gd name="T20" fmla="*/ 582 w 1050"/>
              <a:gd name="T21" fmla="*/ 175 h 1168"/>
              <a:gd name="T22" fmla="*/ 524 w 1050"/>
              <a:gd name="T23" fmla="*/ 118 h 1168"/>
              <a:gd name="T24" fmla="*/ 1049 w 1050"/>
              <a:gd name="T25" fmla="*/ 235 h 1168"/>
              <a:gd name="T26" fmla="*/ 1049 w 1050"/>
              <a:gd name="T27" fmla="*/ 1050 h 1168"/>
              <a:gd name="T28" fmla="*/ 932 w 1050"/>
              <a:gd name="T29" fmla="*/ 1167 h 1168"/>
              <a:gd name="T30" fmla="*/ 117 w 1050"/>
              <a:gd name="T31" fmla="*/ 1167 h 1168"/>
              <a:gd name="T32" fmla="*/ 0 w 1050"/>
              <a:gd name="T33" fmla="*/ 1050 h 1168"/>
              <a:gd name="T34" fmla="*/ 0 w 1050"/>
              <a:gd name="T35" fmla="*/ 235 h 1168"/>
              <a:gd name="T36" fmla="*/ 117 w 1050"/>
              <a:gd name="T37" fmla="*/ 118 h 1168"/>
              <a:gd name="T38" fmla="*/ 360 w 1050"/>
              <a:gd name="T39" fmla="*/ 118 h 1168"/>
              <a:gd name="T40" fmla="*/ 524 w 1050"/>
              <a:gd name="T41" fmla="*/ 0 h 1168"/>
              <a:gd name="T42" fmla="*/ 688 w 1050"/>
              <a:gd name="T43" fmla="*/ 118 h 1168"/>
              <a:gd name="T44" fmla="*/ 932 w 1050"/>
              <a:gd name="T45" fmla="*/ 118 h 1168"/>
              <a:gd name="T46" fmla="*/ 1049 w 1050"/>
              <a:gd name="T47" fmla="*/ 235 h 1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050" h="1168">
                <a:moveTo>
                  <a:pt x="407" y="935"/>
                </a:moveTo>
                <a:lnTo>
                  <a:pt x="874" y="468"/>
                </a:lnTo>
                <a:lnTo>
                  <a:pt x="792" y="386"/>
                </a:lnTo>
                <a:lnTo>
                  <a:pt x="407" y="768"/>
                </a:lnTo>
                <a:lnTo>
                  <a:pt x="257" y="618"/>
                </a:lnTo>
                <a:lnTo>
                  <a:pt x="175" y="700"/>
                </a:lnTo>
                <a:lnTo>
                  <a:pt x="407" y="935"/>
                </a:lnTo>
                <a:close/>
                <a:moveTo>
                  <a:pt x="524" y="118"/>
                </a:moveTo>
                <a:cubicBezTo>
                  <a:pt x="492" y="118"/>
                  <a:pt x="467" y="143"/>
                  <a:pt x="467" y="175"/>
                </a:cubicBezTo>
                <a:cubicBezTo>
                  <a:pt x="467" y="208"/>
                  <a:pt x="492" y="235"/>
                  <a:pt x="524" y="235"/>
                </a:cubicBezTo>
                <a:cubicBezTo>
                  <a:pt x="557" y="235"/>
                  <a:pt x="582" y="208"/>
                  <a:pt x="582" y="175"/>
                </a:cubicBezTo>
                <a:cubicBezTo>
                  <a:pt x="582" y="143"/>
                  <a:pt x="557" y="118"/>
                  <a:pt x="524" y="118"/>
                </a:cubicBezTo>
                <a:close/>
                <a:moveTo>
                  <a:pt x="1049" y="235"/>
                </a:moveTo>
                <a:lnTo>
                  <a:pt x="1049" y="1050"/>
                </a:lnTo>
                <a:cubicBezTo>
                  <a:pt x="1049" y="1113"/>
                  <a:pt x="995" y="1167"/>
                  <a:pt x="932" y="1167"/>
                </a:cubicBezTo>
                <a:lnTo>
                  <a:pt x="117" y="1167"/>
                </a:lnTo>
                <a:cubicBezTo>
                  <a:pt x="54" y="1167"/>
                  <a:pt x="0" y="1113"/>
                  <a:pt x="0" y="1050"/>
                </a:cubicBezTo>
                <a:lnTo>
                  <a:pt x="0" y="235"/>
                </a:lnTo>
                <a:cubicBezTo>
                  <a:pt x="0" y="173"/>
                  <a:pt x="54" y="118"/>
                  <a:pt x="117" y="118"/>
                </a:cubicBezTo>
                <a:lnTo>
                  <a:pt x="360" y="118"/>
                </a:lnTo>
                <a:cubicBezTo>
                  <a:pt x="385" y="50"/>
                  <a:pt x="448" y="0"/>
                  <a:pt x="524" y="0"/>
                </a:cubicBezTo>
                <a:cubicBezTo>
                  <a:pt x="601" y="0"/>
                  <a:pt x="664" y="50"/>
                  <a:pt x="688" y="118"/>
                </a:cubicBezTo>
                <a:lnTo>
                  <a:pt x="932" y="118"/>
                </a:lnTo>
                <a:cubicBezTo>
                  <a:pt x="995" y="118"/>
                  <a:pt x="1049" y="173"/>
                  <a:pt x="1049" y="235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/>
          </a:p>
        </p:txBody>
      </p:sp>
      <p:sp>
        <p:nvSpPr>
          <p:cNvPr id="33" name="Freeform 131">
            <a:extLst>
              <a:ext uri="{FF2B5EF4-FFF2-40B4-BE49-F238E27FC236}">
                <a16:creationId xmlns:a16="http://schemas.microsoft.com/office/drawing/2014/main" id="{E72DB74B-97E2-410B-A689-773A38BDD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5407" y="5410405"/>
            <a:ext cx="377825" cy="420687"/>
          </a:xfrm>
          <a:custGeom>
            <a:avLst/>
            <a:gdLst>
              <a:gd name="T0" fmla="*/ 817 w 1050"/>
              <a:gd name="T1" fmla="*/ 468 h 1168"/>
              <a:gd name="T2" fmla="*/ 817 w 1050"/>
              <a:gd name="T3" fmla="*/ 350 h 1168"/>
              <a:gd name="T4" fmla="*/ 232 w 1050"/>
              <a:gd name="T5" fmla="*/ 350 h 1168"/>
              <a:gd name="T6" fmla="*/ 232 w 1050"/>
              <a:gd name="T7" fmla="*/ 468 h 1168"/>
              <a:gd name="T8" fmla="*/ 817 w 1050"/>
              <a:gd name="T9" fmla="*/ 468 h 1168"/>
              <a:gd name="T10" fmla="*/ 817 w 1050"/>
              <a:gd name="T11" fmla="*/ 700 h 1168"/>
              <a:gd name="T12" fmla="*/ 817 w 1050"/>
              <a:gd name="T13" fmla="*/ 585 h 1168"/>
              <a:gd name="T14" fmla="*/ 232 w 1050"/>
              <a:gd name="T15" fmla="*/ 585 h 1168"/>
              <a:gd name="T16" fmla="*/ 232 w 1050"/>
              <a:gd name="T17" fmla="*/ 700 h 1168"/>
              <a:gd name="T18" fmla="*/ 817 w 1050"/>
              <a:gd name="T19" fmla="*/ 700 h 1168"/>
              <a:gd name="T20" fmla="*/ 642 w 1050"/>
              <a:gd name="T21" fmla="*/ 935 h 1168"/>
              <a:gd name="T22" fmla="*/ 642 w 1050"/>
              <a:gd name="T23" fmla="*/ 818 h 1168"/>
              <a:gd name="T24" fmla="*/ 232 w 1050"/>
              <a:gd name="T25" fmla="*/ 818 h 1168"/>
              <a:gd name="T26" fmla="*/ 232 w 1050"/>
              <a:gd name="T27" fmla="*/ 935 h 1168"/>
              <a:gd name="T28" fmla="*/ 642 w 1050"/>
              <a:gd name="T29" fmla="*/ 935 h 1168"/>
              <a:gd name="T30" fmla="*/ 525 w 1050"/>
              <a:gd name="T31" fmla="*/ 118 h 1168"/>
              <a:gd name="T32" fmla="*/ 467 w 1050"/>
              <a:gd name="T33" fmla="*/ 175 h 1168"/>
              <a:gd name="T34" fmla="*/ 525 w 1050"/>
              <a:gd name="T35" fmla="*/ 235 h 1168"/>
              <a:gd name="T36" fmla="*/ 582 w 1050"/>
              <a:gd name="T37" fmla="*/ 175 h 1168"/>
              <a:gd name="T38" fmla="*/ 525 w 1050"/>
              <a:gd name="T39" fmla="*/ 118 h 1168"/>
              <a:gd name="T40" fmla="*/ 1049 w 1050"/>
              <a:gd name="T41" fmla="*/ 235 h 1168"/>
              <a:gd name="T42" fmla="*/ 1049 w 1050"/>
              <a:gd name="T43" fmla="*/ 1050 h 1168"/>
              <a:gd name="T44" fmla="*/ 932 w 1050"/>
              <a:gd name="T45" fmla="*/ 1167 h 1168"/>
              <a:gd name="T46" fmla="*/ 117 w 1050"/>
              <a:gd name="T47" fmla="*/ 1167 h 1168"/>
              <a:gd name="T48" fmla="*/ 0 w 1050"/>
              <a:gd name="T49" fmla="*/ 1050 h 1168"/>
              <a:gd name="T50" fmla="*/ 0 w 1050"/>
              <a:gd name="T51" fmla="*/ 235 h 1168"/>
              <a:gd name="T52" fmla="*/ 117 w 1050"/>
              <a:gd name="T53" fmla="*/ 118 h 1168"/>
              <a:gd name="T54" fmla="*/ 361 w 1050"/>
              <a:gd name="T55" fmla="*/ 118 h 1168"/>
              <a:gd name="T56" fmla="*/ 525 w 1050"/>
              <a:gd name="T57" fmla="*/ 0 h 1168"/>
              <a:gd name="T58" fmla="*/ 689 w 1050"/>
              <a:gd name="T59" fmla="*/ 118 h 1168"/>
              <a:gd name="T60" fmla="*/ 932 w 1050"/>
              <a:gd name="T61" fmla="*/ 118 h 1168"/>
              <a:gd name="T62" fmla="*/ 1049 w 1050"/>
              <a:gd name="T63" fmla="*/ 235 h 1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50" h="1168">
                <a:moveTo>
                  <a:pt x="817" y="468"/>
                </a:moveTo>
                <a:lnTo>
                  <a:pt x="817" y="350"/>
                </a:lnTo>
                <a:lnTo>
                  <a:pt x="232" y="350"/>
                </a:lnTo>
                <a:lnTo>
                  <a:pt x="232" y="468"/>
                </a:lnTo>
                <a:lnTo>
                  <a:pt x="817" y="468"/>
                </a:lnTo>
                <a:close/>
                <a:moveTo>
                  <a:pt x="817" y="700"/>
                </a:moveTo>
                <a:lnTo>
                  <a:pt x="817" y="585"/>
                </a:lnTo>
                <a:lnTo>
                  <a:pt x="232" y="585"/>
                </a:lnTo>
                <a:lnTo>
                  <a:pt x="232" y="700"/>
                </a:lnTo>
                <a:lnTo>
                  <a:pt x="817" y="700"/>
                </a:lnTo>
                <a:close/>
                <a:moveTo>
                  <a:pt x="642" y="935"/>
                </a:moveTo>
                <a:lnTo>
                  <a:pt x="642" y="818"/>
                </a:lnTo>
                <a:lnTo>
                  <a:pt x="232" y="818"/>
                </a:lnTo>
                <a:lnTo>
                  <a:pt x="232" y="935"/>
                </a:lnTo>
                <a:lnTo>
                  <a:pt x="642" y="935"/>
                </a:lnTo>
                <a:close/>
                <a:moveTo>
                  <a:pt x="525" y="118"/>
                </a:moveTo>
                <a:cubicBezTo>
                  <a:pt x="493" y="118"/>
                  <a:pt x="467" y="143"/>
                  <a:pt x="467" y="175"/>
                </a:cubicBezTo>
                <a:cubicBezTo>
                  <a:pt x="467" y="208"/>
                  <a:pt x="493" y="235"/>
                  <a:pt x="525" y="235"/>
                </a:cubicBezTo>
                <a:cubicBezTo>
                  <a:pt x="558" y="235"/>
                  <a:pt x="582" y="208"/>
                  <a:pt x="582" y="175"/>
                </a:cubicBezTo>
                <a:cubicBezTo>
                  <a:pt x="582" y="143"/>
                  <a:pt x="558" y="118"/>
                  <a:pt x="525" y="118"/>
                </a:cubicBezTo>
                <a:close/>
                <a:moveTo>
                  <a:pt x="1049" y="235"/>
                </a:moveTo>
                <a:lnTo>
                  <a:pt x="1049" y="1050"/>
                </a:lnTo>
                <a:cubicBezTo>
                  <a:pt x="1049" y="1113"/>
                  <a:pt x="995" y="1167"/>
                  <a:pt x="932" y="1167"/>
                </a:cubicBezTo>
                <a:lnTo>
                  <a:pt x="117" y="1167"/>
                </a:lnTo>
                <a:cubicBezTo>
                  <a:pt x="55" y="1167"/>
                  <a:pt x="0" y="1113"/>
                  <a:pt x="0" y="1050"/>
                </a:cubicBezTo>
                <a:lnTo>
                  <a:pt x="0" y="235"/>
                </a:lnTo>
                <a:cubicBezTo>
                  <a:pt x="0" y="173"/>
                  <a:pt x="55" y="118"/>
                  <a:pt x="117" y="118"/>
                </a:cubicBezTo>
                <a:lnTo>
                  <a:pt x="361" y="118"/>
                </a:lnTo>
                <a:cubicBezTo>
                  <a:pt x="385" y="50"/>
                  <a:pt x="449" y="0"/>
                  <a:pt x="525" y="0"/>
                </a:cubicBezTo>
                <a:cubicBezTo>
                  <a:pt x="602" y="0"/>
                  <a:pt x="664" y="50"/>
                  <a:pt x="689" y="118"/>
                </a:cubicBezTo>
                <a:lnTo>
                  <a:pt x="932" y="118"/>
                </a:lnTo>
                <a:cubicBezTo>
                  <a:pt x="995" y="118"/>
                  <a:pt x="1049" y="173"/>
                  <a:pt x="1049" y="235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/>
          </a:p>
        </p:txBody>
      </p:sp>
      <p:sp>
        <p:nvSpPr>
          <p:cNvPr id="34" name="Freeform 131">
            <a:extLst>
              <a:ext uri="{FF2B5EF4-FFF2-40B4-BE49-F238E27FC236}">
                <a16:creationId xmlns:a16="http://schemas.microsoft.com/office/drawing/2014/main" id="{09358705-E0A6-4430-B383-87191DFCC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442" y="3944228"/>
            <a:ext cx="377825" cy="420687"/>
          </a:xfrm>
          <a:custGeom>
            <a:avLst/>
            <a:gdLst>
              <a:gd name="T0" fmla="*/ 817 w 1050"/>
              <a:gd name="T1" fmla="*/ 468 h 1168"/>
              <a:gd name="T2" fmla="*/ 817 w 1050"/>
              <a:gd name="T3" fmla="*/ 350 h 1168"/>
              <a:gd name="T4" fmla="*/ 232 w 1050"/>
              <a:gd name="T5" fmla="*/ 350 h 1168"/>
              <a:gd name="T6" fmla="*/ 232 w 1050"/>
              <a:gd name="T7" fmla="*/ 468 h 1168"/>
              <a:gd name="T8" fmla="*/ 817 w 1050"/>
              <a:gd name="T9" fmla="*/ 468 h 1168"/>
              <a:gd name="T10" fmla="*/ 817 w 1050"/>
              <a:gd name="T11" fmla="*/ 700 h 1168"/>
              <a:gd name="T12" fmla="*/ 817 w 1050"/>
              <a:gd name="T13" fmla="*/ 585 h 1168"/>
              <a:gd name="T14" fmla="*/ 232 w 1050"/>
              <a:gd name="T15" fmla="*/ 585 h 1168"/>
              <a:gd name="T16" fmla="*/ 232 w 1050"/>
              <a:gd name="T17" fmla="*/ 700 h 1168"/>
              <a:gd name="T18" fmla="*/ 817 w 1050"/>
              <a:gd name="T19" fmla="*/ 700 h 1168"/>
              <a:gd name="T20" fmla="*/ 642 w 1050"/>
              <a:gd name="T21" fmla="*/ 935 h 1168"/>
              <a:gd name="T22" fmla="*/ 642 w 1050"/>
              <a:gd name="T23" fmla="*/ 818 h 1168"/>
              <a:gd name="T24" fmla="*/ 232 w 1050"/>
              <a:gd name="T25" fmla="*/ 818 h 1168"/>
              <a:gd name="T26" fmla="*/ 232 w 1050"/>
              <a:gd name="T27" fmla="*/ 935 h 1168"/>
              <a:gd name="T28" fmla="*/ 642 w 1050"/>
              <a:gd name="T29" fmla="*/ 935 h 1168"/>
              <a:gd name="T30" fmla="*/ 525 w 1050"/>
              <a:gd name="T31" fmla="*/ 118 h 1168"/>
              <a:gd name="T32" fmla="*/ 467 w 1050"/>
              <a:gd name="T33" fmla="*/ 175 h 1168"/>
              <a:gd name="T34" fmla="*/ 525 w 1050"/>
              <a:gd name="T35" fmla="*/ 235 h 1168"/>
              <a:gd name="T36" fmla="*/ 582 w 1050"/>
              <a:gd name="T37" fmla="*/ 175 h 1168"/>
              <a:gd name="T38" fmla="*/ 525 w 1050"/>
              <a:gd name="T39" fmla="*/ 118 h 1168"/>
              <a:gd name="T40" fmla="*/ 1049 w 1050"/>
              <a:gd name="T41" fmla="*/ 235 h 1168"/>
              <a:gd name="T42" fmla="*/ 1049 w 1050"/>
              <a:gd name="T43" fmla="*/ 1050 h 1168"/>
              <a:gd name="T44" fmla="*/ 932 w 1050"/>
              <a:gd name="T45" fmla="*/ 1167 h 1168"/>
              <a:gd name="T46" fmla="*/ 117 w 1050"/>
              <a:gd name="T47" fmla="*/ 1167 h 1168"/>
              <a:gd name="T48" fmla="*/ 0 w 1050"/>
              <a:gd name="T49" fmla="*/ 1050 h 1168"/>
              <a:gd name="T50" fmla="*/ 0 w 1050"/>
              <a:gd name="T51" fmla="*/ 235 h 1168"/>
              <a:gd name="T52" fmla="*/ 117 w 1050"/>
              <a:gd name="T53" fmla="*/ 118 h 1168"/>
              <a:gd name="T54" fmla="*/ 361 w 1050"/>
              <a:gd name="T55" fmla="*/ 118 h 1168"/>
              <a:gd name="T56" fmla="*/ 525 w 1050"/>
              <a:gd name="T57" fmla="*/ 0 h 1168"/>
              <a:gd name="T58" fmla="*/ 689 w 1050"/>
              <a:gd name="T59" fmla="*/ 118 h 1168"/>
              <a:gd name="T60" fmla="*/ 932 w 1050"/>
              <a:gd name="T61" fmla="*/ 118 h 1168"/>
              <a:gd name="T62" fmla="*/ 1049 w 1050"/>
              <a:gd name="T63" fmla="*/ 235 h 1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50" h="1168">
                <a:moveTo>
                  <a:pt x="817" y="468"/>
                </a:moveTo>
                <a:lnTo>
                  <a:pt x="817" y="350"/>
                </a:lnTo>
                <a:lnTo>
                  <a:pt x="232" y="350"/>
                </a:lnTo>
                <a:lnTo>
                  <a:pt x="232" y="468"/>
                </a:lnTo>
                <a:lnTo>
                  <a:pt x="817" y="468"/>
                </a:lnTo>
                <a:close/>
                <a:moveTo>
                  <a:pt x="817" y="700"/>
                </a:moveTo>
                <a:lnTo>
                  <a:pt x="817" y="585"/>
                </a:lnTo>
                <a:lnTo>
                  <a:pt x="232" y="585"/>
                </a:lnTo>
                <a:lnTo>
                  <a:pt x="232" y="700"/>
                </a:lnTo>
                <a:lnTo>
                  <a:pt x="817" y="700"/>
                </a:lnTo>
                <a:close/>
                <a:moveTo>
                  <a:pt x="642" y="935"/>
                </a:moveTo>
                <a:lnTo>
                  <a:pt x="642" y="818"/>
                </a:lnTo>
                <a:lnTo>
                  <a:pt x="232" y="818"/>
                </a:lnTo>
                <a:lnTo>
                  <a:pt x="232" y="935"/>
                </a:lnTo>
                <a:lnTo>
                  <a:pt x="642" y="935"/>
                </a:lnTo>
                <a:close/>
                <a:moveTo>
                  <a:pt x="525" y="118"/>
                </a:moveTo>
                <a:cubicBezTo>
                  <a:pt x="493" y="118"/>
                  <a:pt x="467" y="143"/>
                  <a:pt x="467" y="175"/>
                </a:cubicBezTo>
                <a:cubicBezTo>
                  <a:pt x="467" y="208"/>
                  <a:pt x="493" y="235"/>
                  <a:pt x="525" y="235"/>
                </a:cubicBezTo>
                <a:cubicBezTo>
                  <a:pt x="558" y="235"/>
                  <a:pt x="582" y="208"/>
                  <a:pt x="582" y="175"/>
                </a:cubicBezTo>
                <a:cubicBezTo>
                  <a:pt x="582" y="143"/>
                  <a:pt x="558" y="118"/>
                  <a:pt x="525" y="118"/>
                </a:cubicBezTo>
                <a:close/>
                <a:moveTo>
                  <a:pt x="1049" y="235"/>
                </a:moveTo>
                <a:lnTo>
                  <a:pt x="1049" y="1050"/>
                </a:lnTo>
                <a:cubicBezTo>
                  <a:pt x="1049" y="1113"/>
                  <a:pt x="995" y="1167"/>
                  <a:pt x="932" y="1167"/>
                </a:cubicBezTo>
                <a:lnTo>
                  <a:pt x="117" y="1167"/>
                </a:lnTo>
                <a:cubicBezTo>
                  <a:pt x="55" y="1167"/>
                  <a:pt x="0" y="1113"/>
                  <a:pt x="0" y="1050"/>
                </a:cubicBezTo>
                <a:lnTo>
                  <a:pt x="0" y="235"/>
                </a:lnTo>
                <a:cubicBezTo>
                  <a:pt x="0" y="173"/>
                  <a:pt x="55" y="118"/>
                  <a:pt x="117" y="118"/>
                </a:cubicBezTo>
                <a:lnTo>
                  <a:pt x="361" y="118"/>
                </a:lnTo>
                <a:cubicBezTo>
                  <a:pt x="385" y="50"/>
                  <a:pt x="449" y="0"/>
                  <a:pt x="525" y="0"/>
                </a:cubicBezTo>
                <a:cubicBezTo>
                  <a:pt x="602" y="0"/>
                  <a:pt x="664" y="50"/>
                  <a:pt x="689" y="118"/>
                </a:cubicBezTo>
                <a:lnTo>
                  <a:pt x="932" y="118"/>
                </a:lnTo>
                <a:cubicBezTo>
                  <a:pt x="995" y="118"/>
                  <a:pt x="1049" y="173"/>
                  <a:pt x="1049" y="235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/>
          </a:p>
        </p:txBody>
      </p:sp>
      <p:sp>
        <p:nvSpPr>
          <p:cNvPr id="35" name="Freeform 131">
            <a:extLst>
              <a:ext uri="{FF2B5EF4-FFF2-40B4-BE49-F238E27FC236}">
                <a16:creationId xmlns:a16="http://schemas.microsoft.com/office/drawing/2014/main" id="{693F40A4-07E4-4679-8593-AC2460B31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6403" y="5292371"/>
            <a:ext cx="377825" cy="420687"/>
          </a:xfrm>
          <a:custGeom>
            <a:avLst/>
            <a:gdLst>
              <a:gd name="T0" fmla="*/ 817 w 1050"/>
              <a:gd name="T1" fmla="*/ 468 h 1168"/>
              <a:gd name="T2" fmla="*/ 817 w 1050"/>
              <a:gd name="T3" fmla="*/ 350 h 1168"/>
              <a:gd name="T4" fmla="*/ 232 w 1050"/>
              <a:gd name="T5" fmla="*/ 350 h 1168"/>
              <a:gd name="T6" fmla="*/ 232 w 1050"/>
              <a:gd name="T7" fmla="*/ 468 h 1168"/>
              <a:gd name="T8" fmla="*/ 817 w 1050"/>
              <a:gd name="T9" fmla="*/ 468 h 1168"/>
              <a:gd name="T10" fmla="*/ 817 w 1050"/>
              <a:gd name="T11" fmla="*/ 700 h 1168"/>
              <a:gd name="T12" fmla="*/ 817 w 1050"/>
              <a:gd name="T13" fmla="*/ 585 h 1168"/>
              <a:gd name="T14" fmla="*/ 232 w 1050"/>
              <a:gd name="T15" fmla="*/ 585 h 1168"/>
              <a:gd name="T16" fmla="*/ 232 w 1050"/>
              <a:gd name="T17" fmla="*/ 700 h 1168"/>
              <a:gd name="T18" fmla="*/ 817 w 1050"/>
              <a:gd name="T19" fmla="*/ 700 h 1168"/>
              <a:gd name="T20" fmla="*/ 642 w 1050"/>
              <a:gd name="T21" fmla="*/ 935 h 1168"/>
              <a:gd name="T22" fmla="*/ 642 w 1050"/>
              <a:gd name="T23" fmla="*/ 818 h 1168"/>
              <a:gd name="T24" fmla="*/ 232 w 1050"/>
              <a:gd name="T25" fmla="*/ 818 h 1168"/>
              <a:gd name="T26" fmla="*/ 232 w 1050"/>
              <a:gd name="T27" fmla="*/ 935 h 1168"/>
              <a:gd name="T28" fmla="*/ 642 w 1050"/>
              <a:gd name="T29" fmla="*/ 935 h 1168"/>
              <a:gd name="T30" fmla="*/ 525 w 1050"/>
              <a:gd name="T31" fmla="*/ 118 h 1168"/>
              <a:gd name="T32" fmla="*/ 467 w 1050"/>
              <a:gd name="T33" fmla="*/ 175 h 1168"/>
              <a:gd name="T34" fmla="*/ 525 w 1050"/>
              <a:gd name="T35" fmla="*/ 235 h 1168"/>
              <a:gd name="T36" fmla="*/ 582 w 1050"/>
              <a:gd name="T37" fmla="*/ 175 h 1168"/>
              <a:gd name="T38" fmla="*/ 525 w 1050"/>
              <a:gd name="T39" fmla="*/ 118 h 1168"/>
              <a:gd name="T40" fmla="*/ 1049 w 1050"/>
              <a:gd name="T41" fmla="*/ 235 h 1168"/>
              <a:gd name="T42" fmla="*/ 1049 w 1050"/>
              <a:gd name="T43" fmla="*/ 1050 h 1168"/>
              <a:gd name="T44" fmla="*/ 932 w 1050"/>
              <a:gd name="T45" fmla="*/ 1167 h 1168"/>
              <a:gd name="T46" fmla="*/ 117 w 1050"/>
              <a:gd name="T47" fmla="*/ 1167 h 1168"/>
              <a:gd name="T48" fmla="*/ 0 w 1050"/>
              <a:gd name="T49" fmla="*/ 1050 h 1168"/>
              <a:gd name="T50" fmla="*/ 0 w 1050"/>
              <a:gd name="T51" fmla="*/ 235 h 1168"/>
              <a:gd name="T52" fmla="*/ 117 w 1050"/>
              <a:gd name="T53" fmla="*/ 118 h 1168"/>
              <a:gd name="T54" fmla="*/ 361 w 1050"/>
              <a:gd name="T55" fmla="*/ 118 h 1168"/>
              <a:gd name="T56" fmla="*/ 525 w 1050"/>
              <a:gd name="T57" fmla="*/ 0 h 1168"/>
              <a:gd name="T58" fmla="*/ 689 w 1050"/>
              <a:gd name="T59" fmla="*/ 118 h 1168"/>
              <a:gd name="T60" fmla="*/ 932 w 1050"/>
              <a:gd name="T61" fmla="*/ 118 h 1168"/>
              <a:gd name="T62" fmla="*/ 1049 w 1050"/>
              <a:gd name="T63" fmla="*/ 235 h 1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50" h="1168">
                <a:moveTo>
                  <a:pt x="817" y="468"/>
                </a:moveTo>
                <a:lnTo>
                  <a:pt x="817" y="350"/>
                </a:lnTo>
                <a:lnTo>
                  <a:pt x="232" y="350"/>
                </a:lnTo>
                <a:lnTo>
                  <a:pt x="232" y="468"/>
                </a:lnTo>
                <a:lnTo>
                  <a:pt x="817" y="468"/>
                </a:lnTo>
                <a:close/>
                <a:moveTo>
                  <a:pt x="817" y="700"/>
                </a:moveTo>
                <a:lnTo>
                  <a:pt x="817" y="585"/>
                </a:lnTo>
                <a:lnTo>
                  <a:pt x="232" y="585"/>
                </a:lnTo>
                <a:lnTo>
                  <a:pt x="232" y="700"/>
                </a:lnTo>
                <a:lnTo>
                  <a:pt x="817" y="700"/>
                </a:lnTo>
                <a:close/>
                <a:moveTo>
                  <a:pt x="642" y="935"/>
                </a:moveTo>
                <a:lnTo>
                  <a:pt x="642" y="818"/>
                </a:lnTo>
                <a:lnTo>
                  <a:pt x="232" y="818"/>
                </a:lnTo>
                <a:lnTo>
                  <a:pt x="232" y="935"/>
                </a:lnTo>
                <a:lnTo>
                  <a:pt x="642" y="935"/>
                </a:lnTo>
                <a:close/>
                <a:moveTo>
                  <a:pt x="525" y="118"/>
                </a:moveTo>
                <a:cubicBezTo>
                  <a:pt x="493" y="118"/>
                  <a:pt x="467" y="143"/>
                  <a:pt x="467" y="175"/>
                </a:cubicBezTo>
                <a:cubicBezTo>
                  <a:pt x="467" y="208"/>
                  <a:pt x="493" y="235"/>
                  <a:pt x="525" y="235"/>
                </a:cubicBezTo>
                <a:cubicBezTo>
                  <a:pt x="558" y="235"/>
                  <a:pt x="582" y="208"/>
                  <a:pt x="582" y="175"/>
                </a:cubicBezTo>
                <a:cubicBezTo>
                  <a:pt x="582" y="143"/>
                  <a:pt x="558" y="118"/>
                  <a:pt x="525" y="118"/>
                </a:cubicBezTo>
                <a:close/>
                <a:moveTo>
                  <a:pt x="1049" y="235"/>
                </a:moveTo>
                <a:lnTo>
                  <a:pt x="1049" y="1050"/>
                </a:lnTo>
                <a:cubicBezTo>
                  <a:pt x="1049" y="1113"/>
                  <a:pt x="995" y="1167"/>
                  <a:pt x="932" y="1167"/>
                </a:cubicBezTo>
                <a:lnTo>
                  <a:pt x="117" y="1167"/>
                </a:lnTo>
                <a:cubicBezTo>
                  <a:pt x="55" y="1167"/>
                  <a:pt x="0" y="1113"/>
                  <a:pt x="0" y="1050"/>
                </a:cubicBezTo>
                <a:lnTo>
                  <a:pt x="0" y="235"/>
                </a:lnTo>
                <a:cubicBezTo>
                  <a:pt x="0" y="173"/>
                  <a:pt x="55" y="118"/>
                  <a:pt x="117" y="118"/>
                </a:cubicBezTo>
                <a:lnTo>
                  <a:pt x="361" y="118"/>
                </a:lnTo>
                <a:cubicBezTo>
                  <a:pt x="385" y="50"/>
                  <a:pt x="449" y="0"/>
                  <a:pt x="525" y="0"/>
                </a:cubicBezTo>
                <a:cubicBezTo>
                  <a:pt x="602" y="0"/>
                  <a:pt x="664" y="50"/>
                  <a:pt x="689" y="118"/>
                </a:cubicBezTo>
                <a:lnTo>
                  <a:pt x="932" y="118"/>
                </a:lnTo>
                <a:cubicBezTo>
                  <a:pt x="995" y="118"/>
                  <a:pt x="1049" y="173"/>
                  <a:pt x="1049" y="235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/>
          </a:p>
        </p:txBody>
      </p:sp>
      <p:sp>
        <p:nvSpPr>
          <p:cNvPr id="36" name="Freeform 131">
            <a:extLst>
              <a:ext uri="{FF2B5EF4-FFF2-40B4-BE49-F238E27FC236}">
                <a16:creationId xmlns:a16="http://schemas.microsoft.com/office/drawing/2014/main" id="{B383DE33-3950-4219-9C93-AC7158F20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8467" y="5910505"/>
            <a:ext cx="377825" cy="420687"/>
          </a:xfrm>
          <a:custGeom>
            <a:avLst/>
            <a:gdLst>
              <a:gd name="T0" fmla="*/ 817 w 1050"/>
              <a:gd name="T1" fmla="*/ 468 h 1168"/>
              <a:gd name="T2" fmla="*/ 817 w 1050"/>
              <a:gd name="T3" fmla="*/ 350 h 1168"/>
              <a:gd name="T4" fmla="*/ 232 w 1050"/>
              <a:gd name="T5" fmla="*/ 350 h 1168"/>
              <a:gd name="T6" fmla="*/ 232 w 1050"/>
              <a:gd name="T7" fmla="*/ 468 h 1168"/>
              <a:gd name="T8" fmla="*/ 817 w 1050"/>
              <a:gd name="T9" fmla="*/ 468 h 1168"/>
              <a:gd name="T10" fmla="*/ 817 w 1050"/>
              <a:gd name="T11" fmla="*/ 700 h 1168"/>
              <a:gd name="T12" fmla="*/ 817 w 1050"/>
              <a:gd name="T13" fmla="*/ 585 h 1168"/>
              <a:gd name="T14" fmla="*/ 232 w 1050"/>
              <a:gd name="T15" fmla="*/ 585 h 1168"/>
              <a:gd name="T16" fmla="*/ 232 w 1050"/>
              <a:gd name="T17" fmla="*/ 700 h 1168"/>
              <a:gd name="T18" fmla="*/ 817 w 1050"/>
              <a:gd name="T19" fmla="*/ 700 h 1168"/>
              <a:gd name="T20" fmla="*/ 642 w 1050"/>
              <a:gd name="T21" fmla="*/ 935 h 1168"/>
              <a:gd name="T22" fmla="*/ 642 w 1050"/>
              <a:gd name="T23" fmla="*/ 818 h 1168"/>
              <a:gd name="T24" fmla="*/ 232 w 1050"/>
              <a:gd name="T25" fmla="*/ 818 h 1168"/>
              <a:gd name="T26" fmla="*/ 232 w 1050"/>
              <a:gd name="T27" fmla="*/ 935 h 1168"/>
              <a:gd name="T28" fmla="*/ 642 w 1050"/>
              <a:gd name="T29" fmla="*/ 935 h 1168"/>
              <a:gd name="T30" fmla="*/ 525 w 1050"/>
              <a:gd name="T31" fmla="*/ 118 h 1168"/>
              <a:gd name="T32" fmla="*/ 467 w 1050"/>
              <a:gd name="T33" fmla="*/ 175 h 1168"/>
              <a:gd name="T34" fmla="*/ 525 w 1050"/>
              <a:gd name="T35" fmla="*/ 235 h 1168"/>
              <a:gd name="T36" fmla="*/ 582 w 1050"/>
              <a:gd name="T37" fmla="*/ 175 h 1168"/>
              <a:gd name="T38" fmla="*/ 525 w 1050"/>
              <a:gd name="T39" fmla="*/ 118 h 1168"/>
              <a:gd name="T40" fmla="*/ 1049 w 1050"/>
              <a:gd name="T41" fmla="*/ 235 h 1168"/>
              <a:gd name="T42" fmla="*/ 1049 w 1050"/>
              <a:gd name="T43" fmla="*/ 1050 h 1168"/>
              <a:gd name="T44" fmla="*/ 932 w 1050"/>
              <a:gd name="T45" fmla="*/ 1167 h 1168"/>
              <a:gd name="T46" fmla="*/ 117 w 1050"/>
              <a:gd name="T47" fmla="*/ 1167 h 1168"/>
              <a:gd name="T48" fmla="*/ 0 w 1050"/>
              <a:gd name="T49" fmla="*/ 1050 h 1168"/>
              <a:gd name="T50" fmla="*/ 0 w 1050"/>
              <a:gd name="T51" fmla="*/ 235 h 1168"/>
              <a:gd name="T52" fmla="*/ 117 w 1050"/>
              <a:gd name="T53" fmla="*/ 118 h 1168"/>
              <a:gd name="T54" fmla="*/ 361 w 1050"/>
              <a:gd name="T55" fmla="*/ 118 h 1168"/>
              <a:gd name="T56" fmla="*/ 525 w 1050"/>
              <a:gd name="T57" fmla="*/ 0 h 1168"/>
              <a:gd name="T58" fmla="*/ 689 w 1050"/>
              <a:gd name="T59" fmla="*/ 118 h 1168"/>
              <a:gd name="T60" fmla="*/ 932 w 1050"/>
              <a:gd name="T61" fmla="*/ 118 h 1168"/>
              <a:gd name="T62" fmla="*/ 1049 w 1050"/>
              <a:gd name="T63" fmla="*/ 235 h 1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50" h="1168">
                <a:moveTo>
                  <a:pt x="817" y="468"/>
                </a:moveTo>
                <a:lnTo>
                  <a:pt x="817" y="350"/>
                </a:lnTo>
                <a:lnTo>
                  <a:pt x="232" y="350"/>
                </a:lnTo>
                <a:lnTo>
                  <a:pt x="232" y="468"/>
                </a:lnTo>
                <a:lnTo>
                  <a:pt x="817" y="468"/>
                </a:lnTo>
                <a:close/>
                <a:moveTo>
                  <a:pt x="817" y="700"/>
                </a:moveTo>
                <a:lnTo>
                  <a:pt x="817" y="585"/>
                </a:lnTo>
                <a:lnTo>
                  <a:pt x="232" y="585"/>
                </a:lnTo>
                <a:lnTo>
                  <a:pt x="232" y="700"/>
                </a:lnTo>
                <a:lnTo>
                  <a:pt x="817" y="700"/>
                </a:lnTo>
                <a:close/>
                <a:moveTo>
                  <a:pt x="642" y="935"/>
                </a:moveTo>
                <a:lnTo>
                  <a:pt x="642" y="818"/>
                </a:lnTo>
                <a:lnTo>
                  <a:pt x="232" y="818"/>
                </a:lnTo>
                <a:lnTo>
                  <a:pt x="232" y="935"/>
                </a:lnTo>
                <a:lnTo>
                  <a:pt x="642" y="935"/>
                </a:lnTo>
                <a:close/>
                <a:moveTo>
                  <a:pt x="525" y="118"/>
                </a:moveTo>
                <a:cubicBezTo>
                  <a:pt x="493" y="118"/>
                  <a:pt x="467" y="143"/>
                  <a:pt x="467" y="175"/>
                </a:cubicBezTo>
                <a:cubicBezTo>
                  <a:pt x="467" y="208"/>
                  <a:pt x="493" y="235"/>
                  <a:pt x="525" y="235"/>
                </a:cubicBezTo>
                <a:cubicBezTo>
                  <a:pt x="558" y="235"/>
                  <a:pt x="582" y="208"/>
                  <a:pt x="582" y="175"/>
                </a:cubicBezTo>
                <a:cubicBezTo>
                  <a:pt x="582" y="143"/>
                  <a:pt x="558" y="118"/>
                  <a:pt x="525" y="118"/>
                </a:cubicBezTo>
                <a:close/>
                <a:moveTo>
                  <a:pt x="1049" y="235"/>
                </a:moveTo>
                <a:lnTo>
                  <a:pt x="1049" y="1050"/>
                </a:lnTo>
                <a:cubicBezTo>
                  <a:pt x="1049" y="1113"/>
                  <a:pt x="995" y="1167"/>
                  <a:pt x="932" y="1167"/>
                </a:cubicBezTo>
                <a:lnTo>
                  <a:pt x="117" y="1167"/>
                </a:lnTo>
                <a:cubicBezTo>
                  <a:pt x="55" y="1167"/>
                  <a:pt x="0" y="1113"/>
                  <a:pt x="0" y="1050"/>
                </a:cubicBezTo>
                <a:lnTo>
                  <a:pt x="0" y="235"/>
                </a:lnTo>
                <a:cubicBezTo>
                  <a:pt x="0" y="173"/>
                  <a:pt x="55" y="118"/>
                  <a:pt x="117" y="118"/>
                </a:cubicBezTo>
                <a:lnTo>
                  <a:pt x="361" y="118"/>
                </a:lnTo>
                <a:cubicBezTo>
                  <a:pt x="385" y="50"/>
                  <a:pt x="449" y="0"/>
                  <a:pt x="525" y="0"/>
                </a:cubicBezTo>
                <a:cubicBezTo>
                  <a:pt x="602" y="0"/>
                  <a:pt x="664" y="50"/>
                  <a:pt x="689" y="118"/>
                </a:cubicBezTo>
                <a:lnTo>
                  <a:pt x="932" y="118"/>
                </a:lnTo>
                <a:cubicBezTo>
                  <a:pt x="995" y="118"/>
                  <a:pt x="1049" y="173"/>
                  <a:pt x="1049" y="235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/>
          </a:p>
        </p:txBody>
      </p:sp>
      <p:sp>
        <p:nvSpPr>
          <p:cNvPr id="37" name="Freeform 131">
            <a:extLst>
              <a:ext uri="{FF2B5EF4-FFF2-40B4-BE49-F238E27FC236}">
                <a16:creationId xmlns:a16="http://schemas.microsoft.com/office/drawing/2014/main" id="{94249F17-DA73-48E6-8493-6C3571562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441" y="4506526"/>
            <a:ext cx="377825" cy="420687"/>
          </a:xfrm>
          <a:custGeom>
            <a:avLst/>
            <a:gdLst>
              <a:gd name="T0" fmla="*/ 817 w 1050"/>
              <a:gd name="T1" fmla="*/ 468 h 1168"/>
              <a:gd name="T2" fmla="*/ 817 w 1050"/>
              <a:gd name="T3" fmla="*/ 350 h 1168"/>
              <a:gd name="T4" fmla="*/ 232 w 1050"/>
              <a:gd name="T5" fmla="*/ 350 h 1168"/>
              <a:gd name="T6" fmla="*/ 232 w 1050"/>
              <a:gd name="T7" fmla="*/ 468 h 1168"/>
              <a:gd name="T8" fmla="*/ 817 w 1050"/>
              <a:gd name="T9" fmla="*/ 468 h 1168"/>
              <a:gd name="T10" fmla="*/ 817 w 1050"/>
              <a:gd name="T11" fmla="*/ 700 h 1168"/>
              <a:gd name="T12" fmla="*/ 817 w 1050"/>
              <a:gd name="T13" fmla="*/ 585 h 1168"/>
              <a:gd name="T14" fmla="*/ 232 w 1050"/>
              <a:gd name="T15" fmla="*/ 585 h 1168"/>
              <a:gd name="T16" fmla="*/ 232 w 1050"/>
              <a:gd name="T17" fmla="*/ 700 h 1168"/>
              <a:gd name="T18" fmla="*/ 817 w 1050"/>
              <a:gd name="T19" fmla="*/ 700 h 1168"/>
              <a:gd name="T20" fmla="*/ 642 w 1050"/>
              <a:gd name="T21" fmla="*/ 935 h 1168"/>
              <a:gd name="T22" fmla="*/ 642 w 1050"/>
              <a:gd name="T23" fmla="*/ 818 h 1168"/>
              <a:gd name="T24" fmla="*/ 232 w 1050"/>
              <a:gd name="T25" fmla="*/ 818 h 1168"/>
              <a:gd name="T26" fmla="*/ 232 w 1050"/>
              <a:gd name="T27" fmla="*/ 935 h 1168"/>
              <a:gd name="T28" fmla="*/ 642 w 1050"/>
              <a:gd name="T29" fmla="*/ 935 h 1168"/>
              <a:gd name="T30" fmla="*/ 525 w 1050"/>
              <a:gd name="T31" fmla="*/ 118 h 1168"/>
              <a:gd name="T32" fmla="*/ 467 w 1050"/>
              <a:gd name="T33" fmla="*/ 175 h 1168"/>
              <a:gd name="T34" fmla="*/ 525 w 1050"/>
              <a:gd name="T35" fmla="*/ 235 h 1168"/>
              <a:gd name="T36" fmla="*/ 582 w 1050"/>
              <a:gd name="T37" fmla="*/ 175 h 1168"/>
              <a:gd name="T38" fmla="*/ 525 w 1050"/>
              <a:gd name="T39" fmla="*/ 118 h 1168"/>
              <a:gd name="T40" fmla="*/ 1049 w 1050"/>
              <a:gd name="T41" fmla="*/ 235 h 1168"/>
              <a:gd name="T42" fmla="*/ 1049 w 1050"/>
              <a:gd name="T43" fmla="*/ 1050 h 1168"/>
              <a:gd name="T44" fmla="*/ 932 w 1050"/>
              <a:gd name="T45" fmla="*/ 1167 h 1168"/>
              <a:gd name="T46" fmla="*/ 117 w 1050"/>
              <a:gd name="T47" fmla="*/ 1167 h 1168"/>
              <a:gd name="T48" fmla="*/ 0 w 1050"/>
              <a:gd name="T49" fmla="*/ 1050 h 1168"/>
              <a:gd name="T50" fmla="*/ 0 w 1050"/>
              <a:gd name="T51" fmla="*/ 235 h 1168"/>
              <a:gd name="T52" fmla="*/ 117 w 1050"/>
              <a:gd name="T53" fmla="*/ 118 h 1168"/>
              <a:gd name="T54" fmla="*/ 361 w 1050"/>
              <a:gd name="T55" fmla="*/ 118 h 1168"/>
              <a:gd name="T56" fmla="*/ 525 w 1050"/>
              <a:gd name="T57" fmla="*/ 0 h 1168"/>
              <a:gd name="T58" fmla="*/ 689 w 1050"/>
              <a:gd name="T59" fmla="*/ 118 h 1168"/>
              <a:gd name="T60" fmla="*/ 932 w 1050"/>
              <a:gd name="T61" fmla="*/ 118 h 1168"/>
              <a:gd name="T62" fmla="*/ 1049 w 1050"/>
              <a:gd name="T63" fmla="*/ 235 h 1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50" h="1168">
                <a:moveTo>
                  <a:pt x="817" y="468"/>
                </a:moveTo>
                <a:lnTo>
                  <a:pt x="817" y="350"/>
                </a:lnTo>
                <a:lnTo>
                  <a:pt x="232" y="350"/>
                </a:lnTo>
                <a:lnTo>
                  <a:pt x="232" y="468"/>
                </a:lnTo>
                <a:lnTo>
                  <a:pt x="817" y="468"/>
                </a:lnTo>
                <a:close/>
                <a:moveTo>
                  <a:pt x="817" y="700"/>
                </a:moveTo>
                <a:lnTo>
                  <a:pt x="817" y="585"/>
                </a:lnTo>
                <a:lnTo>
                  <a:pt x="232" y="585"/>
                </a:lnTo>
                <a:lnTo>
                  <a:pt x="232" y="700"/>
                </a:lnTo>
                <a:lnTo>
                  <a:pt x="817" y="700"/>
                </a:lnTo>
                <a:close/>
                <a:moveTo>
                  <a:pt x="642" y="935"/>
                </a:moveTo>
                <a:lnTo>
                  <a:pt x="642" y="818"/>
                </a:lnTo>
                <a:lnTo>
                  <a:pt x="232" y="818"/>
                </a:lnTo>
                <a:lnTo>
                  <a:pt x="232" y="935"/>
                </a:lnTo>
                <a:lnTo>
                  <a:pt x="642" y="935"/>
                </a:lnTo>
                <a:close/>
                <a:moveTo>
                  <a:pt x="525" y="118"/>
                </a:moveTo>
                <a:cubicBezTo>
                  <a:pt x="493" y="118"/>
                  <a:pt x="467" y="143"/>
                  <a:pt x="467" y="175"/>
                </a:cubicBezTo>
                <a:cubicBezTo>
                  <a:pt x="467" y="208"/>
                  <a:pt x="493" y="235"/>
                  <a:pt x="525" y="235"/>
                </a:cubicBezTo>
                <a:cubicBezTo>
                  <a:pt x="558" y="235"/>
                  <a:pt x="582" y="208"/>
                  <a:pt x="582" y="175"/>
                </a:cubicBezTo>
                <a:cubicBezTo>
                  <a:pt x="582" y="143"/>
                  <a:pt x="558" y="118"/>
                  <a:pt x="525" y="118"/>
                </a:cubicBezTo>
                <a:close/>
                <a:moveTo>
                  <a:pt x="1049" y="235"/>
                </a:moveTo>
                <a:lnTo>
                  <a:pt x="1049" y="1050"/>
                </a:lnTo>
                <a:cubicBezTo>
                  <a:pt x="1049" y="1113"/>
                  <a:pt x="995" y="1167"/>
                  <a:pt x="932" y="1167"/>
                </a:cubicBezTo>
                <a:lnTo>
                  <a:pt x="117" y="1167"/>
                </a:lnTo>
                <a:cubicBezTo>
                  <a:pt x="55" y="1167"/>
                  <a:pt x="0" y="1113"/>
                  <a:pt x="0" y="1050"/>
                </a:cubicBezTo>
                <a:lnTo>
                  <a:pt x="0" y="235"/>
                </a:lnTo>
                <a:cubicBezTo>
                  <a:pt x="0" y="173"/>
                  <a:pt x="55" y="118"/>
                  <a:pt x="117" y="118"/>
                </a:cubicBezTo>
                <a:lnTo>
                  <a:pt x="361" y="118"/>
                </a:lnTo>
                <a:cubicBezTo>
                  <a:pt x="385" y="50"/>
                  <a:pt x="449" y="0"/>
                  <a:pt x="525" y="0"/>
                </a:cubicBezTo>
                <a:cubicBezTo>
                  <a:pt x="602" y="0"/>
                  <a:pt x="664" y="50"/>
                  <a:pt x="689" y="118"/>
                </a:cubicBezTo>
                <a:lnTo>
                  <a:pt x="932" y="118"/>
                </a:lnTo>
                <a:cubicBezTo>
                  <a:pt x="995" y="118"/>
                  <a:pt x="1049" y="173"/>
                  <a:pt x="1049" y="235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6FC711B-B916-4E89-9723-B73867411EFA}"/>
              </a:ext>
            </a:extLst>
          </p:cNvPr>
          <p:cNvSpPr txBox="1"/>
          <p:nvPr/>
        </p:nvSpPr>
        <p:spPr>
          <a:xfrm>
            <a:off x="7062952" y="457642"/>
            <a:ext cx="474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Digitale Lösung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957ADBB3-63F9-4AC2-8306-B49030EE3D1C}"/>
              </a:ext>
            </a:extLst>
          </p:cNvPr>
          <p:cNvSpPr txBox="1"/>
          <p:nvPr/>
        </p:nvSpPr>
        <p:spPr>
          <a:xfrm>
            <a:off x="7062952" y="905577"/>
            <a:ext cx="474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Schnellere Bereitstellung von Zertifikaten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0523071F-9F80-4738-BE50-1D82D2ADEA21}"/>
              </a:ext>
            </a:extLst>
          </p:cNvPr>
          <p:cNvSpPr txBox="1"/>
          <p:nvPr/>
        </p:nvSpPr>
        <p:spPr>
          <a:xfrm>
            <a:off x="7062952" y="1353513"/>
            <a:ext cx="4748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Datenschutz und Informationssicherheit</a:t>
            </a:r>
          </a:p>
          <a:p>
            <a:endParaRPr lang="de-DE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8C4602E2-53C4-4110-AC9C-B67483A22831}"/>
              </a:ext>
            </a:extLst>
          </p:cNvPr>
          <p:cNvSpPr txBox="1"/>
          <p:nvPr/>
        </p:nvSpPr>
        <p:spPr>
          <a:xfrm>
            <a:off x="7062952" y="1802883"/>
            <a:ext cx="474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Echtheit und Herkunft von Zertifikaten</a:t>
            </a:r>
          </a:p>
        </p:txBody>
      </p:sp>
      <p:sp>
        <p:nvSpPr>
          <p:cNvPr id="42" name="Freeform 44">
            <a:extLst>
              <a:ext uri="{FF2B5EF4-FFF2-40B4-BE49-F238E27FC236}">
                <a16:creationId xmlns:a16="http://schemas.microsoft.com/office/drawing/2014/main" id="{60045096-20D0-42A7-BB0D-FE08731FFD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68461" y="869585"/>
            <a:ext cx="298314" cy="348451"/>
          </a:xfrm>
          <a:custGeom>
            <a:avLst/>
            <a:gdLst>
              <a:gd name="T0" fmla="*/ 525 w 1051"/>
              <a:gd name="T1" fmla="*/ 1111 h 1226"/>
              <a:gd name="T2" fmla="*/ 933 w 1051"/>
              <a:gd name="T3" fmla="*/ 700 h 1226"/>
              <a:gd name="T4" fmla="*/ 525 w 1051"/>
              <a:gd name="T5" fmla="*/ 293 h 1226"/>
              <a:gd name="T6" fmla="*/ 118 w 1051"/>
              <a:gd name="T7" fmla="*/ 700 h 1226"/>
              <a:gd name="T8" fmla="*/ 525 w 1051"/>
              <a:gd name="T9" fmla="*/ 1111 h 1226"/>
              <a:gd name="T10" fmla="*/ 935 w 1051"/>
              <a:gd name="T11" fmla="*/ 375 h 1226"/>
              <a:gd name="T12" fmla="*/ 1050 w 1051"/>
              <a:gd name="T13" fmla="*/ 700 h 1226"/>
              <a:gd name="T14" fmla="*/ 525 w 1051"/>
              <a:gd name="T15" fmla="*/ 1225 h 1226"/>
              <a:gd name="T16" fmla="*/ 0 w 1051"/>
              <a:gd name="T17" fmla="*/ 700 h 1226"/>
              <a:gd name="T18" fmla="*/ 525 w 1051"/>
              <a:gd name="T19" fmla="*/ 175 h 1226"/>
              <a:gd name="T20" fmla="*/ 853 w 1051"/>
              <a:gd name="T21" fmla="*/ 293 h 1226"/>
              <a:gd name="T22" fmla="*/ 935 w 1051"/>
              <a:gd name="T23" fmla="*/ 208 h 1226"/>
              <a:gd name="T24" fmla="*/ 1017 w 1051"/>
              <a:gd name="T25" fmla="*/ 290 h 1226"/>
              <a:gd name="T26" fmla="*/ 935 w 1051"/>
              <a:gd name="T27" fmla="*/ 375 h 1226"/>
              <a:gd name="T28" fmla="*/ 468 w 1051"/>
              <a:gd name="T29" fmla="*/ 761 h 1226"/>
              <a:gd name="T30" fmla="*/ 468 w 1051"/>
              <a:gd name="T31" fmla="*/ 411 h 1226"/>
              <a:gd name="T32" fmla="*/ 583 w 1051"/>
              <a:gd name="T33" fmla="*/ 411 h 1226"/>
              <a:gd name="T34" fmla="*/ 583 w 1051"/>
              <a:gd name="T35" fmla="*/ 761 h 1226"/>
              <a:gd name="T36" fmla="*/ 468 w 1051"/>
              <a:gd name="T37" fmla="*/ 761 h 1226"/>
              <a:gd name="T38" fmla="*/ 700 w 1051"/>
              <a:gd name="T39" fmla="*/ 0 h 1226"/>
              <a:gd name="T40" fmla="*/ 700 w 1051"/>
              <a:gd name="T41" fmla="*/ 118 h 1226"/>
              <a:gd name="T42" fmla="*/ 350 w 1051"/>
              <a:gd name="T43" fmla="*/ 118 h 1226"/>
              <a:gd name="T44" fmla="*/ 350 w 1051"/>
              <a:gd name="T45" fmla="*/ 0 h 1226"/>
              <a:gd name="T46" fmla="*/ 700 w 1051"/>
              <a:gd name="T47" fmla="*/ 0 h 1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051" h="1226">
                <a:moveTo>
                  <a:pt x="525" y="1111"/>
                </a:moveTo>
                <a:cubicBezTo>
                  <a:pt x="752" y="1111"/>
                  <a:pt x="933" y="927"/>
                  <a:pt x="933" y="700"/>
                </a:cubicBezTo>
                <a:cubicBezTo>
                  <a:pt x="933" y="473"/>
                  <a:pt x="752" y="293"/>
                  <a:pt x="525" y="293"/>
                </a:cubicBezTo>
                <a:cubicBezTo>
                  <a:pt x="298" y="293"/>
                  <a:pt x="118" y="473"/>
                  <a:pt x="118" y="700"/>
                </a:cubicBezTo>
                <a:cubicBezTo>
                  <a:pt x="118" y="927"/>
                  <a:pt x="298" y="1111"/>
                  <a:pt x="525" y="1111"/>
                </a:cubicBezTo>
                <a:close/>
                <a:moveTo>
                  <a:pt x="935" y="375"/>
                </a:moveTo>
                <a:cubicBezTo>
                  <a:pt x="1006" y="465"/>
                  <a:pt x="1050" y="577"/>
                  <a:pt x="1050" y="700"/>
                </a:cubicBezTo>
                <a:cubicBezTo>
                  <a:pt x="1050" y="990"/>
                  <a:pt x="815" y="1225"/>
                  <a:pt x="525" y="1225"/>
                </a:cubicBezTo>
                <a:cubicBezTo>
                  <a:pt x="235" y="1225"/>
                  <a:pt x="0" y="990"/>
                  <a:pt x="0" y="700"/>
                </a:cubicBezTo>
                <a:cubicBezTo>
                  <a:pt x="0" y="411"/>
                  <a:pt x="235" y="175"/>
                  <a:pt x="525" y="175"/>
                </a:cubicBezTo>
                <a:cubicBezTo>
                  <a:pt x="648" y="175"/>
                  <a:pt x="763" y="222"/>
                  <a:pt x="853" y="293"/>
                </a:cubicBezTo>
                <a:lnTo>
                  <a:pt x="935" y="208"/>
                </a:lnTo>
                <a:cubicBezTo>
                  <a:pt x="965" y="233"/>
                  <a:pt x="993" y="260"/>
                  <a:pt x="1017" y="290"/>
                </a:cubicBezTo>
                <a:lnTo>
                  <a:pt x="935" y="375"/>
                </a:lnTo>
                <a:close/>
                <a:moveTo>
                  <a:pt x="468" y="761"/>
                </a:moveTo>
                <a:lnTo>
                  <a:pt x="468" y="411"/>
                </a:lnTo>
                <a:lnTo>
                  <a:pt x="583" y="411"/>
                </a:lnTo>
                <a:lnTo>
                  <a:pt x="583" y="761"/>
                </a:lnTo>
                <a:lnTo>
                  <a:pt x="468" y="761"/>
                </a:lnTo>
                <a:close/>
                <a:moveTo>
                  <a:pt x="700" y="0"/>
                </a:moveTo>
                <a:lnTo>
                  <a:pt x="700" y="118"/>
                </a:lnTo>
                <a:lnTo>
                  <a:pt x="350" y="118"/>
                </a:lnTo>
                <a:lnTo>
                  <a:pt x="350" y="0"/>
                </a:lnTo>
                <a:lnTo>
                  <a:pt x="700" y="0"/>
                </a:lnTo>
                <a:close/>
              </a:path>
            </a:pathLst>
          </a:custGeom>
          <a:solidFill>
            <a:srgbClr val="01010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A0C31006-3C04-428E-8332-21F6BBD5D4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32548" y="1304187"/>
            <a:ext cx="365998" cy="365998"/>
          </a:xfrm>
          <a:custGeom>
            <a:avLst/>
            <a:gdLst>
              <a:gd name="T0" fmla="*/ 525 w 1286"/>
              <a:gd name="T1" fmla="*/ 1165 h 1286"/>
              <a:gd name="T2" fmla="*/ 525 w 1286"/>
              <a:gd name="T3" fmla="*/ 1050 h 1286"/>
              <a:gd name="T4" fmla="*/ 410 w 1286"/>
              <a:gd name="T5" fmla="*/ 935 h 1286"/>
              <a:gd name="T6" fmla="*/ 410 w 1286"/>
              <a:gd name="T7" fmla="*/ 875 h 1286"/>
              <a:gd name="T8" fmla="*/ 129 w 1286"/>
              <a:gd name="T9" fmla="*/ 596 h 1286"/>
              <a:gd name="T10" fmla="*/ 118 w 1286"/>
              <a:gd name="T11" fmla="*/ 700 h 1286"/>
              <a:gd name="T12" fmla="*/ 525 w 1286"/>
              <a:gd name="T13" fmla="*/ 1165 h 1286"/>
              <a:gd name="T14" fmla="*/ 1047 w 1286"/>
              <a:gd name="T15" fmla="*/ 643 h 1286"/>
              <a:gd name="T16" fmla="*/ 1165 w 1286"/>
              <a:gd name="T17" fmla="*/ 643 h 1286"/>
              <a:gd name="T18" fmla="*/ 1168 w 1286"/>
              <a:gd name="T19" fmla="*/ 700 h 1286"/>
              <a:gd name="T20" fmla="*/ 585 w 1286"/>
              <a:gd name="T21" fmla="*/ 1285 h 1286"/>
              <a:gd name="T22" fmla="*/ 0 w 1286"/>
              <a:gd name="T23" fmla="*/ 700 h 1286"/>
              <a:gd name="T24" fmla="*/ 585 w 1286"/>
              <a:gd name="T25" fmla="*/ 118 h 1286"/>
              <a:gd name="T26" fmla="*/ 760 w 1286"/>
              <a:gd name="T27" fmla="*/ 145 h 1286"/>
              <a:gd name="T28" fmla="*/ 760 w 1286"/>
              <a:gd name="T29" fmla="*/ 293 h 1286"/>
              <a:gd name="T30" fmla="*/ 643 w 1286"/>
              <a:gd name="T31" fmla="*/ 410 h 1286"/>
              <a:gd name="T32" fmla="*/ 525 w 1286"/>
              <a:gd name="T33" fmla="*/ 410 h 1286"/>
              <a:gd name="T34" fmla="*/ 525 w 1286"/>
              <a:gd name="T35" fmla="*/ 525 h 1286"/>
              <a:gd name="T36" fmla="*/ 468 w 1286"/>
              <a:gd name="T37" fmla="*/ 585 h 1286"/>
              <a:gd name="T38" fmla="*/ 350 w 1286"/>
              <a:gd name="T39" fmla="*/ 585 h 1286"/>
              <a:gd name="T40" fmla="*/ 350 w 1286"/>
              <a:gd name="T41" fmla="*/ 700 h 1286"/>
              <a:gd name="T42" fmla="*/ 700 w 1286"/>
              <a:gd name="T43" fmla="*/ 700 h 1286"/>
              <a:gd name="T44" fmla="*/ 760 w 1286"/>
              <a:gd name="T45" fmla="*/ 760 h 1286"/>
              <a:gd name="T46" fmla="*/ 760 w 1286"/>
              <a:gd name="T47" fmla="*/ 935 h 1286"/>
              <a:gd name="T48" fmla="*/ 818 w 1286"/>
              <a:gd name="T49" fmla="*/ 935 h 1286"/>
              <a:gd name="T50" fmla="*/ 930 w 1286"/>
              <a:gd name="T51" fmla="*/ 1015 h 1286"/>
              <a:gd name="T52" fmla="*/ 1050 w 1286"/>
              <a:gd name="T53" fmla="*/ 700 h 1286"/>
              <a:gd name="T54" fmla="*/ 1047 w 1286"/>
              <a:gd name="T55" fmla="*/ 643 h 1286"/>
              <a:gd name="T56" fmla="*/ 1178 w 1286"/>
              <a:gd name="T57" fmla="*/ 175 h 1286"/>
              <a:gd name="T58" fmla="*/ 1178 w 1286"/>
              <a:gd name="T59" fmla="*/ 148 h 1286"/>
              <a:gd name="T60" fmla="*/ 1080 w 1286"/>
              <a:gd name="T61" fmla="*/ 47 h 1286"/>
              <a:gd name="T62" fmla="*/ 982 w 1286"/>
              <a:gd name="T63" fmla="*/ 148 h 1286"/>
              <a:gd name="T64" fmla="*/ 982 w 1286"/>
              <a:gd name="T65" fmla="*/ 175 h 1286"/>
              <a:gd name="T66" fmla="*/ 1178 w 1286"/>
              <a:gd name="T67" fmla="*/ 175 h 1286"/>
              <a:gd name="T68" fmla="*/ 1225 w 1286"/>
              <a:gd name="T69" fmla="*/ 175 h 1286"/>
              <a:gd name="T70" fmla="*/ 1285 w 1286"/>
              <a:gd name="T71" fmla="*/ 236 h 1286"/>
              <a:gd name="T72" fmla="*/ 1285 w 1286"/>
              <a:gd name="T73" fmla="*/ 468 h 1286"/>
              <a:gd name="T74" fmla="*/ 1225 w 1286"/>
              <a:gd name="T75" fmla="*/ 525 h 1286"/>
              <a:gd name="T76" fmla="*/ 935 w 1286"/>
              <a:gd name="T77" fmla="*/ 525 h 1286"/>
              <a:gd name="T78" fmla="*/ 875 w 1286"/>
              <a:gd name="T79" fmla="*/ 468 h 1286"/>
              <a:gd name="T80" fmla="*/ 875 w 1286"/>
              <a:gd name="T81" fmla="*/ 236 h 1286"/>
              <a:gd name="T82" fmla="*/ 935 w 1286"/>
              <a:gd name="T83" fmla="*/ 175 h 1286"/>
              <a:gd name="T84" fmla="*/ 935 w 1286"/>
              <a:gd name="T85" fmla="*/ 148 h 1286"/>
              <a:gd name="T86" fmla="*/ 1080 w 1286"/>
              <a:gd name="T87" fmla="*/ 0 h 1286"/>
              <a:gd name="T88" fmla="*/ 1225 w 1286"/>
              <a:gd name="T89" fmla="*/ 148 h 1286"/>
              <a:gd name="T90" fmla="*/ 1225 w 1286"/>
              <a:gd name="T91" fmla="*/ 175 h 1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286" h="1286">
                <a:moveTo>
                  <a:pt x="525" y="1165"/>
                </a:moveTo>
                <a:lnTo>
                  <a:pt x="525" y="1050"/>
                </a:lnTo>
                <a:cubicBezTo>
                  <a:pt x="462" y="1050"/>
                  <a:pt x="410" y="998"/>
                  <a:pt x="410" y="935"/>
                </a:cubicBezTo>
                <a:lnTo>
                  <a:pt x="410" y="875"/>
                </a:lnTo>
                <a:lnTo>
                  <a:pt x="129" y="596"/>
                </a:lnTo>
                <a:cubicBezTo>
                  <a:pt x="120" y="629"/>
                  <a:pt x="118" y="665"/>
                  <a:pt x="118" y="700"/>
                </a:cubicBezTo>
                <a:cubicBezTo>
                  <a:pt x="118" y="938"/>
                  <a:pt x="295" y="1138"/>
                  <a:pt x="525" y="1165"/>
                </a:cubicBezTo>
                <a:close/>
                <a:moveTo>
                  <a:pt x="1047" y="643"/>
                </a:moveTo>
                <a:lnTo>
                  <a:pt x="1165" y="643"/>
                </a:lnTo>
                <a:cubicBezTo>
                  <a:pt x="1168" y="662"/>
                  <a:pt x="1168" y="681"/>
                  <a:pt x="1168" y="700"/>
                </a:cubicBezTo>
                <a:cubicBezTo>
                  <a:pt x="1168" y="1023"/>
                  <a:pt x="908" y="1285"/>
                  <a:pt x="585" y="1285"/>
                </a:cubicBezTo>
                <a:cubicBezTo>
                  <a:pt x="262" y="1285"/>
                  <a:pt x="0" y="1023"/>
                  <a:pt x="0" y="700"/>
                </a:cubicBezTo>
                <a:cubicBezTo>
                  <a:pt x="0" y="378"/>
                  <a:pt x="262" y="118"/>
                  <a:pt x="585" y="118"/>
                </a:cubicBezTo>
                <a:cubicBezTo>
                  <a:pt x="645" y="118"/>
                  <a:pt x="705" y="129"/>
                  <a:pt x="760" y="145"/>
                </a:cubicBezTo>
                <a:lnTo>
                  <a:pt x="760" y="293"/>
                </a:lnTo>
                <a:cubicBezTo>
                  <a:pt x="760" y="356"/>
                  <a:pt x="705" y="410"/>
                  <a:pt x="643" y="410"/>
                </a:cubicBezTo>
                <a:lnTo>
                  <a:pt x="525" y="410"/>
                </a:lnTo>
                <a:lnTo>
                  <a:pt x="525" y="525"/>
                </a:lnTo>
                <a:cubicBezTo>
                  <a:pt x="525" y="558"/>
                  <a:pt x="500" y="585"/>
                  <a:pt x="468" y="585"/>
                </a:cubicBezTo>
                <a:lnTo>
                  <a:pt x="350" y="585"/>
                </a:lnTo>
                <a:lnTo>
                  <a:pt x="350" y="700"/>
                </a:lnTo>
                <a:lnTo>
                  <a:pt x="700" y="700"/>
                </a:lnTo>
                <a:cubicBezTo>
                  <a:pt x="733" y="700"/>
                  <a:pt x="760" y="728"/>
                  <a:pt x="760" y="760"/>
                </a:cubicBezTo>
                <a:lnTo>
                  <a:pt x="760" y="935"/>
                </a:lnTo>
                <a:lnTo>
                  <a:pt x="818" y="935"/>
                </a:lnTo>
                <a:cubicBezTo>
                  <a:pt x="870" y="935"/>
                  <a:pt x="913" y="968"/>
                  <a:pt x="930" y="1015"/>
                </a:cubicBezTo>
                <a:cubicBezTo>
                  <a:pt x="1006" y="933"/>
                  <a:pt x="1050" y="821"/>
                  <a:pt x="1050" y="700"/>
                </a:cubicBezTo>
                <a:cubicBezTo>
                  <a:pt x="1050" y="681"/>
                  <a:pt x="1050" y="662"/>
                  <a:pt x="1047" y="643"/>
                </a:cubicBezTo>
                <a:close/>
                <a:moveTo>
                  <a:pt x="1178" y="175"/>
                </a:moveTo>
                <a:lnTo>
                  <a:pt x="1178" y="148"/>
                </a:lnTo>
                <a:cubicBezTo>
                  <a:pt x="1178" y="93"/>
                  <a:pt x="1135" y="47"/>
                  <a:pt x="1080" y="47"/>
                </a:cubicBezTo>
                <a:cubicBezTo>
                  <a:pt x="1025" y="47"/>
                  <a:pt x="982" y="93"/>
                  <a:pt x="982" y="148"/>
                </a:cubicBezTo>
                <a:lnTo>
                  <a:pt x="982" y="175"/>
                </a:lnTo>
                <a:lnTo>
                  <a:pt x="1178" y="175"/>
                </a:lnTo>
                <a:close/>
                <a:moveTo>
                  <a:pt x="1225" y="175"/>
                </a:moveTo>
                <a:cubicBezTo>
                  <a:pt x="1258" y="175"/>
                  <a:pt x="1285" y="203"/>
                  <a:pt x="1285" y="236"/>
                </a:cubicBezTo>
                <a:lnTo>
                  <a:pt x="1285" y="468"/>
                </a:lnTo>
                <a:cubicBezTo>
                  <a:pt x="1285" y="501"/>
                  <a:pt x="1258" y="525"/>
                  <a:pt x="1225" y="525"/>
                </a:cubicBezTo>
                <a:lnTo>
                  <a:pt x="935" y="525"/>
                </a:lnTo>
                <a:cubicBezTo>
                  <a:pt x="902" y="525"/>
                  <a:pt x="875" y="501"/>
                  <a:pt x="875" y="468"/>
                </a:cubicBezTo>
                <a:lnTo>
                  <a:pt x="875" y="236"/>
                </a:lnTo>
                <a:cubicBezTo>
                  <a:pt x="875" y="203"/>
                  <a:pt x="902" y="175"/>
                  <a:pt x="935" y="175"/>
                </a:cubicBezTo>
                <a:lnTo>
                  <a:pt x="935" y="148"/>
                </a:lnTo>
                <a:cubicBezTo>
                  <a:pt x="935" y="69"/>
                  <a:pt x="1001" y="0"/>
                  <a:pt x="1080" y="0"/>
                </a:cubicBezTo>
                <a:cubicBezTo>
                  <a:pt x="1159" y="0"/>
                  <a:pt x="1225" y="69"/>
                  <a:pt x="1225" y="148"/>
                </a:cubicBezTo>
                <a:lnTo>
                  <a:pt x="1225" y="175"/>
                </a:lnTo>
                <a:close/>
              </a:path>
            </a:pathLst>
          </a:custGeom>
          <a:solidFill>
            <a:srgbClr val="01010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/>
          </a:p>
        </p:txBody>
      </p:sp>
      <p:sp>
        <p:nvSpPr>
          <p:cNvPr id="44" name="Freeform 132">
            <a:extLst>
              <a:ext uri="{FF2B5EF4-FFF2-40B4-BE49-F238E27FC236}">
                <a16:creationId xmlns:a16="http://schemas.microsoft.com/office/drawing/2014/main" id="{CB75AEF7-6285-487D-B177-B6A79BA2B1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68167" y="1785644"/>
            <a:ext cx="298314" cy="332154"/>
          </a:xfrm>
          <a:custGeom>
            <a:avLst/>
            <a:gdLst>
              <a:gd name="T0" fmla="*/ 407 w 1050"/>
              <a:gd name="T1" fmla="*/ 935 h 1168"/>
              <a:gd name="T2" fmla="*/ 874 w 1050"/>
              <a:gd name="T3" fmla="*/ 468 h 1168"/>
              <a:gd name="T4" fmla="*/ 792 w 1050"/>
              <a:gd name="T5" fmla="*/ 386 h 1168"/>
              <a:gd name="T6" fmla="*/ 407 w 1050"/>
              <a:gd name="T7" fmla="*/ 768 h 1168"/>
              <a:gd name="T8" fmla="*/ 257 w 1050"/>
              <a:gd name="T9" fmla="*/ 618 h 1168"/>
              <a:gd name="T10" fmla="*/ 175 w 1050"/>
              <a:gd name="T11" fmla="*/ 700 h 1168"/>
              <a:gd name="T12" fmla="*/ 407 w 1050"/>
              <a:gd name="T13" fmla="*/ 935 h 1168"/>
              <a:gd name="T14" fmla="*/ 524 w 1050"/>
              <a:gd name="T15" fmla="*/ 118 h 1168"/>
              <a:gd name="T16" fmla="*/ 467 w 1050"/>
              <a:gd name="T17" fmla="*/ 175 h 1168"/>
              <a:gd name="T18" fmla="*/ 524 w 1050"/>
              <a:gd name="T19" fmla="*/ 235 h 1168"/>
              <a:gd name="T20" fmla="*/ 582 w 1050"/>
              <a:gd name="T21" fmla="*/ 175 h 1168"/>
              <a:gd name="T22" fmla="*/ 524 w 1050"/>
              <a:gd name="T23" fmla="*/ 118 h 1168"/>
              <a:gd name="T24" fmla="*/ 1049 w 1050"/>
              <a:gd name="T25" fmla="*/ 235 h 1168"/>
              <a:gd name="T26" fmla="*/ 1049 w 1050"/>
              <a:gd name="T27" fmla="*/ 1050 h 1168"/>
              <a:gd name="T28" fmla="*/ 932 w 1050"/>
              <a:gd name="T29" fmla="*/ 1167 h 1168"/>
              <a:gd name="T30" fmla="*/ 117 w 1050"/>
              <a:gd name="T31" fmla="*/ 1167 h 1168"/>
              <a:gd name="T32" fmla="*/ 0 w 1050"/>
              <a:gd name="T33" fmla="*/ 1050 h 1168"/>
              <a:gd name="T34" fmla="*/ 0 w 1050"/>
              <a:gd name="T35" fmla="*/ 235 h 1168"/>
              <a:gd name="T36" fmla="*/ 117 w 1050"/>
              <a:gd name="T37" fmla="*/ 118 h 1168"/>
              <a:gd name="T38" fmla="*/ 360 w 1050"/>
              <a:gd name="T39" fmla="*/ 118 h 1168"/>
              <a:gd name="T40" fmla="*/ 524 w 1050"/>
              <a:gd name="T41" fmla="*/ 0 h 1168"/>
              <a:gd name="T42" fmla="*/ 688 w 1050"/>
              <a:gd name="T43" fmla="*/ 118 h 1168"/>
              <a:gd name="T44" fmla="*/ 932 w 1050"/>
              <a:gd name="T45" fmla="*/ 118 h 1168"/>
              <a:gd name="T46" fmla="*/ 1049 w 1050"/>
              <a:gd name="T47" fmla="*/ 235 h 1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050" h="1168">
                <a:moveTo>
                  <a:pt x="407" y="935"/>
                </a:moveTo>
                <a:lnTo>
                  <a:pt x="874" y="468"/>
                </a:lnTo>
                <a:lnTo>
                  <a:pt x="792" y="386"/>
                </a:lnTo>
                <a:lnTo>
                  <a:pt x="407" y="768"/>
                </a:lnTo>
                <a:lnTo>
                  <a:pt x="257" y="618"/>
                </a:lnTo>
                <a:lnTo>
                  <a:pt x="175" y="700"/>
                </a:lnTo>
                <a:lnTo>
                  <a:pt x="407" y="935"/>
                </a:lnTo>
                <a:close/>
                <a:moveTo>
                  <a:pt x="524" y="118"/>
                </a:moveTo>
                <a:cubicBezTo>
                  <a:pt x="492" y="118"/>
                  <a:pt x="467" y="143"/>
                  <a:pt x="467" y="175"/>
                </a:cubicBezTo>
                <a:cubicBezTo>
                  <a:pt x="467" y="208"/>
                  <a:pt x="492" y="235"/>
                  <a:pt x="524" y="235"/>
                </a:cubicBezTo>
                <a:cubicBezTo>
                  <a:pt x="557" y="235"/>
                  <a:pt x="582" y="208"/>
                  <a:pt x="582" y="175"/>
                </a:cubicBezTo>
                <a:cubicBezTo>
                  <a:pt x="582" y="143"/>
                  <a:pt x="557" y="118"/>
                  <a:pt x="524" y="118"/>
                </a:cubicBezTo>
                <a:close/>
                <a:moveTo>
                  <a:pt x="1049" y="235"/>
                </a:moveTo>
                <a:lnTo>
                  <a:pt x="1049" y="1050"/>
                </a:lnTo>
                <a:cubicBezTo>
                  <a:pt x="1049" y="1113"/>
                  <a:pt x="995" y="1167"/>
                  <a:pt x="932" y="1167"/>
                </a:cubicBezTo>
                <a:lnTo>
                  <a:pt x="117" y="1167"/>
                </a:lnTo>
                <a:cubicBezTo>
                  <a:pt x="54" y="1167"/>
                  <a:pt x="0" y="1113"/>
                  <a:pt x="0" y="1050"/>
                </a:cubicBezTo>
                <a:lnTo>
                  <a:pt x="0" y="235"/>
                </a:lnTo>
                <a:cubicBezTo>
                  <a:pt x="0" y="173"/>
                  <a:pt x="54" y="118"/>
                  <a:pt x="117" y="118"/>
                </a:cubicBezTo>
                <a:lnTo>
                  <a:pt x="360" y="118"/>
                </a:lnTo>
                <a:cubicBezTo>
                  <a:pt x="385" y="50"/>
                  <a:pt x="448" y="0"/>
                  <a:pt x="524" y="0"/>
                </a:cubicBezTo>
                <a:cubicBezTo>
                  <a:pt x="601" y="0"/>
                  <a:pt x="664" y="50"/>
                  <a:pt x="688" y="118"/>
                </a:cubicBezTo>
                <a:lnTo>
                  <a:pt x="932" y="118"/>
                </a:lnTo>
                <a:cubicBezTo>
                  <a:pt x="995" y="118"/>
                  <a:pt x="1049" y="173"/>
                  <a:pt x="1049" y="235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 dirty="0"/>
          </a:p>
        </p:txBody>
      </p:sp>
      <p:sp>
        <p:nvSpPr>
          <p:cNvPr id="45" name="Freeform 28">
            <a:extLst>
              <a:ext uri="{FF2B5EF4-FFF2-40B4-BE49-F238E27FC236}">
                <a16:creationId xmlns:a16="http://schemas.microsoft.com/office/drawing/2014/main" id="{F1B06570-71F4-4AB7-81B1-6757F60687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63323" y="425154"/>
            <a:ext cx="330905" cy="330905"/>
          </a:xfrm>
          <a:custGeom>
            <a:avLst/>
            <a:gdLst>
              <a:gd name="T0" fmla="*/ 1050 w 1166"/>
              <a:gd name="T1" fmla="*/ 582 h 1166"/>
              <a:gd name="T2" fmla="*/ 757 w 1166"/>
              <a:gd name="T3" fmla="*/ 150 h 1166"/>
              <a:gd name="T4" fmla="*/ 757 w 1166"/>
              <a:gd name="T5" fmla="*/ 175 h 1166"/>
              <a:gd name="T6" fmla="*/ 640 w 1166"/>
              <a:gd name="T7" fmla="*/ 290 h 1166"/>
              <a:gd name="T8" fmla="*/ 525 w 1166"/>
              <a:gd name="T9" fmla="*/ 290 h 1166"/>
              <a:gd name="T10" fmla="*/ 525 w 1166"/>
              <a:gd name="T11" fmla="*/ 407 h 1166"/>
              <a:gd name="T12" fmla="*/ 465 w 1166"/>
              <a:gd name="T13" fmla="*/ 465 h 1166"/>
              <a:gd name="T14" fmla="*/ 350 w 1166"/>
              <a:gd name="T15" fmla="*/ 465 h 1166"/>
              <a:gd name="T16" fmla="*/ 350 w 1166"/>
              <a:gd name="T17" fmla="*/ 582 h 1166"/>
              <a:gd name="T18" fmla="*/ 700 w 1166"/>
              <a:gd name="T19" fmla="*/ 582 h 1166"/>
              <a:gd name="T20" fmla="*/ 757 w 1166"/>
              <a:gd name="T21" fmla="*/ 640 h 1166"/>
              <a:gd name="T22" fmla="*/ 757 w 1166"/>
              <a:gd name="T23" fmla="*/ 815 h 1166"/>
              <a:gd name="T24" fmla="*/ 815 w 1166"/>
              <a:gd name="T25" fmla="*/ 815 h 1166"/>
              <a:gd name="T26" fmla="*/ 927 w 1166"/>
              <a:gd name="T27" fmla="*/ 897 h 1166"/>
              <a:gd name="T28" fmla="*/ 1050 w 1166"/>
              <a:gd name="T29" fmla="*/ 582 h 1166"/>
              <a:gd name="T30" fmla="*/ 525 w 1166"/>
              <a:gd name="T31" fmla="*/ 1044 h 1166"/>
              <a:gd name="T32" fmla="*/ 525 w 1166"/>
              <a:gd name="T33" fmla="*/ 932 h 1166"/>
              <a:gd name="T34" fmla="*/ 407 w 1166"/>
              <a:gd name="T35" fmla="*/ 815 h 1166"/>
              <a:gd name="T36" fmla="*/ 407 w 1166"/>
              <a:gd name="T37" fmla="*/ 757 h 1166"/>
              <a:gd name="T38" fmla="*/ 128 w 1166"/>
              <a:gd name="T39" fmla="*/ 479 h 1166"/>
              <a:gd name="T40" fmla="*/ 115 w 1166"/>
              <a:gd name="T41" fmla="*/ 582 h 1166"/>
              <a:gd name="T42" fmla="*/ 525 w 1166"/>
              <a:gd name="T43" fmla="*/ 1044 h 1166"/>
              <a:gd name="T44" fmla="*/ 582 w 1166"/>
              <a:gd name="T45" fmla="*/ 0 h 1166"/>
              <a:gd name="T46" fmla="*/ 1165 w 1166"/>
              <a:gd name="T47" fmla="*/ 582 h 1166"/>
              <a:gd name="T48" fmla="*/ 582 w 1166"/>
              <a:gd name="T49" fmla="*/ 1165 h 1166"/>
              <a:gd name="T50" fmla="*/ 0 w 1166"/>
              <a:gd name="T51" fmla="*/ 582 h 1166"/>
              <a:gd name="T52" fmla="*/ 582 w 1166"/>
              <a:gd name="T53" fmla="*/ 0 h 1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166" h="1166">
                <a:moveTo>
                  <a:pt x="1050" y="582"/>
                </a:moveTo>
                <a:cubicBezTo>
                  <a:pt x="1050" y="388"/>
                  <a:pt x="929" y="219"/>
                  <a:pt x="757" y="150"/>
                </a:cubicBezTo>
                <a:lnTo>
                  <a:pt x="757" y="175"/>
                </a:lnTo>
                <a:cubicBezTo>
                  <a:pt x="757" y="238"/>
                  <a:pt x="702" y="290"/>
                  <a:pt x="640" y="290"/>
                </a:cubicBezTo>
                <a:lnTo>
                  <a:pt x="525" y="290"/>
                </a:lnTo>
                <a:lnTo>
                  <a:pt x="525" y="407"/>
                </a:lnTo>
                <a:cubicBezTo>
                  <a:pt x="525" y="440"/>
                  <a:pt x="497" y="465"/>
                  <a:pt x="465" y="465"/>
                </a:cubicBezTo>
                <a:lnTo>
                  <a:pt x="350" y="465"/>
                </a:lnTo>
                <a:lnTo>
                  <a:pt x="350" y="582"/>
                </a:lnTo>
                <a:lnTo>
                  <a:pt x="700" y="582"/>
                </a:lnTo>
                <a:cubicBezTo>
                  <a:pt x="732" y="582"/>
                  <a:pt x="757" y="607"/>
                  <a:pt x="757" y="640"/>
                </a:cubicBezTo>
                <a:lnTo>
                  <a:pt x="757" y="815"/>
                </a:lnTo>
                <a:lnTo>
                  <a:pt x="815" y="815"/>
                </a:lnTo>
                <a:cubicBezTo>
                  <a:pt x="866" y="815"/>
                  <a:pt x="910" y="850"/>
                  <a:pt x="927" y="897"/>
                </a:cubicBezTo>
                <a:cubicBezTo>
                  <a:pt x="1003" y="815"/>
                  <a:pt x="1050" y="703"/>
                  <a:pt x="1050" y="582"/>
                </a:cubicBezTo>
                <a:close/>
                <a:moveTo>
                  <a:pt x="525" y="1044"/>
                </a:moveTo>
                <a:lnTo>
                  <a:pt x="525" y="932"/>
                </a:lnTo>
                <a:cubicBezTo>
                  <a:pt x="462" y="932"/>
                  <a:pt x="407" y="878"/>
                  <a:pt x="407" y="815"/>
                </a:cubicBezTo>
                <a:lnTo>
                  <a:pt x="407" y="757"/>
                </a:lnTo>
                <a:lnTo>
                  <a:pt x="128" y="479"/>
                </a:lnTo>
                <a:cubicBezTo>
                  <a:pt x="120" y="511"/>
                  <a:pt x="115" y="547"/>
                  <a:pt x="115" y="582"/>
                </a:cubicBezTo>
                <a:cubicBezTo>
                  <a:pt x="115" y="820"/>
                  <a:pt x="295" y="1017"/>
                  <a:pt x="525" y="1044"/>
                </a:cubicBezTo>
                <a:close/>
                <a:moveTo>
                  <a:pt x="582" y="0"/>
                </a:moveTo>
                <a:cubicBezTo>
                  <a:pt x="905" y="0"/>
                  <a:pt x="1165" y="259"/>
                  <a:pt x="1165" y="582"/>
                </a:cubicBezTo>
                <a:cubicBezTo>
                  <a:pt x="1165" y="904"/>
                  <a:pt x="905" y="1165"/>
                  <a:pt x="582" y="1165"/>
                </a:cubicBezTo>
                <a:cubicBezTo>
                  <a:pt x="259" y="1165"/>
                  <a:pt x="0" y="904"/>
                  <a:pt x="0" y="582"/>
                </a:cubicBezTo>
                <a:cubicBezTo>
                  <a:pt x="0" y="259"/>
                  <a:pt x="259" y="0"/>
                  <a:pt x="582" y="0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/>
          </a:p>
        </p:txBody>
      </p:sp>
      <p:sp>
        <p:nvSpPr>
          <p:cNvPr id="47" name="Rectangle 23">
            <a:extLst>
              <a:ext uri="{FF2B5EF4-FFF2-40B4-BE49-F238E27FC236}">
                <a16:creationId xmlns:a16="http://schemas.microsoft.com/office/drawing/2014/main" id="{FCBEDB26-4CE3-4369-9211-96ADD9882B7A}"/>
              </a:ext>
            </a:extLst>
          </p:cNvPr>
          <p:cNvSpPr/>
          <p:nvPr/>
        </p:nvSpPr>
        <p:spPr>
          <a:xfrm>
            <a:off x="965178" y="683674"/>
            <a:ext cx="42799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b="1" i="1" dirty="0">
                <a:solidFill>
                  <a:schemeClr val="tx2">
                    <a:lumMod val="50000"/>
                    <a:lumOff val="50000"/>
                  </a:schemeClr>
                </a:solidFill>
                <a:latin typeface="Merriweather" panose="00000500000000000000" pitchFamily="50" charset="0"/>
              </a:rPr>
              <a:t>“</a:t>
            </a:r>
            <a:r>
              <a:rPr lang="en-US" sz="1600" b="1" i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Merriweather" panose="00000500000000000000" pitchFamily="50" charset="0"/>
              </a:rPr>
              <a:t>Unwiderlegbarer</a:t>
            </a:r>
            <a:r>
              <a:rPr lang="en-US" sz="1600" b="1" i="1" dirty="0">
                <a:solidFill>
                  <a:schemeClr val="tx2">
                    <a:lumMod val="50000"/>
                    <a:lumOff val="50000"/>
                  </a:schemeClr>
                </a:solidFill>
                <a:latin typeface="Merriweather" panose="00000500000000000000" pitchFamily="50" charset="0"/>
              </a:rPr>
              <a:t> </a:t>
            </a:r>
            <a:r>
              <a:rPr lang="en-US" sz="1600" b="1" i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Merriweather" panose="00000500000000000000" pitchFamily="50" charset="0"/>
              </a:rPr>
              <a:t>Beweis</a:t>
            </a:r>
            <a:r>
              <a:rPr lang="en-US" sz="1600" b="1" i="1" dirty="0">
                <a:solidFill>
                  <a:schemeClr val="tx2">
                    <a:lumMod val="50000"/>
                    <a:lumOff val="50000"/>
                  </a:schemeClr>
                </a:solidFill>
                <a:latin typeface="Merriweather" panose="00000500000000000000" pitchFamily="50" charset="0"/>
              </a:rPr>
              <a:t> </a:t>
            </a:r>
            <a:r>
              <a:rPr lang="en-US" sz="1600" b="1" i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Merriweather" panose="00000500000000000000" pitchFamily="50" charset="0"/>
              </a:rPr>
              <a:t>für</a:t>
            </a:r>
            <a:r>
              <a:rPr lang="en-US" sz="1600" b="1" i="1" dirty="0">
                <a:solidFill>
                  <a:schemeClr val="tx2">
                    <a:lumMod val="50000"/>
                    <a:lumOff val="50000"/>
                  </a:schemeClr>
                </a:solidFill>
                <a:latin typeface="Merriweather" panose="00000500000000000000" pitchFamily="50" charset="0"/>
              </a:rPr>
              <a:t> die </a:t>
            </a:r>
            <a:r>
              <a:rPr lang="en-US" sz="1600" b="1" i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Merriweather" panose="00000500000000000000" pitchFamily="50" charset="0"/>
              </a:rPr>
              <a:t>verantwortungsvolle</a:t>
            </a:r>
            <a:r>
              <a:rPr lang="en-US" sz="1600" b="1" i="1" dirty="0">
                <a:solidFill>
                  <a:schemeClr val="tx2">
                    <a:lumMod val="50000"/>
                    <a:lumOff val="50000"/>
                  </a:schemeClr>
                </a:solidFill>
                <a:latin typeface="Merriweather" panose="00000500000000000000" pitchFamily="50" charset="0"/>
              </a:rPr>
              <a:t> </a:t>
            </a:r>
            <a:r>
              <a:rPr lang="en-US" sz="1600" b="1" i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Merriweather" panose="00000500000000000000" pitchFamily="50" charset="0"/>
              </a:rPr>
              <a:t>Produktion</a:t>
            </a:r>
            <a:r>
              <a:rPr lang="en-US" sz="1600" b="1" i="1" dirty="0">
                <a:solidFill>
                  <a:schemeClr val="tx2">
                    <a:lumMod val="50000"/>
                    <a:lumOff val="50000"/>
                  </a:schemeClr>
                </a:solidFill>
                <a:latin typeface="Merriweather" panose="00000500000000000000" pitchFamily="50" charset="0"/>
              </a:rPr>
              <a:t> </a:t>
            </a:r>
            <a:r>
              <a:rPr lang="en-US" sz="1600" b="1" i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Merriweather" panose="00000500000000000000" pitchFamily="50" charset="0"/>
              </a:rPr>
              <a:t>unbekannter</a:t>
            </a:r>
            <a:r>
              <a:rPr lang="en-US" sz="1600" b="1" i="1" dirty="0">
                <a:solidFill>
                  <a:schemeClr val="tx2">
                    <a:lumMod val="50000"/>
                    <a:lumOff val="50000"/>
                  </a:schemeClr>
                </a:solidFill>
                <a:latin typeface="Merriweather" panose="00000500000000000000" pitchFamily="50" charset="0"/>
              </a:rPr>
              <a:t> </a:t>
            </a:r>
            <a:r>
              <a:rPr lang="en-US" sz="1600" b="1" i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Merriweather" panose="00000500000000000000" pitchFamily="50" charset="0"/>
              </a:rPr>
              <a:t>Dritter</a:t>
            </a:r>
            <a:r>
              <a:rPr lang="en-US" sz="1600" b="1" i="1" dirty="0">
                <a:solidFill>
                  <a:schemeClr val="tx2">
                    <a:lumMod val="50000"/>
                    <a:lumOff val="50000"/>
                  </a:schemeClr>
                </a:solidFill>
                <a:latin typeface="Merriweather" panose="00000500000000000000" pitchFamily="50" charset="0"/>
              </a:rPr>
              <a:t> </a:t>
            </a:r>
            <a:r>
              <a:rPr lang="en-US" sz="1600" b="1" i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Merriweather" panose="00000500000000000000" pitchFamily="50" charset="0"/>
              </a:rPr>
              <a:t>ohne</a:t>
            </a:r>
            <a:r>
              <a:rPr lang="en-US" sz="1600" b="1" i="1" dirty="0">
                <a:solidFill>
                  <a:schemeClr val="tx2">
                    <a:lumMod val="50000"/>
                    <a:lumOff val="50000"/>
                  </a:schemeClr>
                </a:solidFill>
                <a:latin typeface="Merriweather" panose="00000500000000000000" pitchFamily="50" charset="0"/>
              </a:rPr>
              <a:t> </a:t>
            </a:r>
            <a:r>
              <a:rPr lang="en-US" sz="1600" b="1" i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Merriweather" panose="00000500000000000000" pitchFamily="50" charset="0"/>
              </a:rPr>
              <a:t>Preisgabe</a:t>
            </a:r>
            <a:r>
              <a:rPr lang="en-US" sz="1600" b="1" i="1" dirty="0">
                <a:solidFill>
                  <a:schemeClr val="tx2">
                    <a:lumMod val="50000"/>
                    <a:lumOff val="50000"/>
                  </a:schemeClr>
                </a:solidFill>
                <a:latin typeface="Merriweather" panose="00000500000000000000" pitchFamily="50" charset="0"/>
              </a:rPr>
              <a:t> </a:t>
            </a:r>
            <a:r>
              <a:rPr lang="en-US" sz="1600" b="1" i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Merriweather" panose="00000500000000000000" pitchFamily="50" charset="0"/>
              </a:rPr>
              <a:t>weiterer</a:t>
            </a:r>
            <a:r>
              <a:rPr lang="en-US" sz="1600" b="1" i="1" dirty="0">
                <a:solidFill>
                  <a:schemeClr val="tx2">
                    <a:lumMod val="50000"/>
                    <a:lumOff val="50000"/>
                  </a:schemeClr>
                </a:solidFill>
                <a:latin typeface="Merriweather" panose="00000500000000000000" pitchFamily="50" charset="0"/>
              </a:rPr>
              <a:t> Information.”</a:t>
            </a:r>
          </a:p>
        </p:txBody>
      </p:sp>
      <p:sp>
        <p:nvSpPr>
          <p:cNvPr id="48" name="TextBox 5">
            <a:extLst>
              <a:ext uri="{FF2B5EF4-FFF2-40B4-BE49-F238E27FC236}">
                <a16:creationId xmlns:a16="http://schemas.microsoft.com/office/drawing/2014/main" id="{BD4E1FCA-6563-4BC1-BB73-D325BE533FA3}"/>
              </a:ext>
            </a:extLst>
          </p:cNvPr>
          <p:cNvSpPr txBox="1"/>
          <p:nvPr/>
        </p:nvSpPr>
        <p:spPr>
          <a:xfrm>
            <a:off x="7979153" y="6274480"/>
            <a:ext cx="36726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spc="600" dirty="0">
                <a:solidFill>
                  <a:schemeClr val="bg1">
                    <a:lumMod val="65000"/>
                  </a:schemeClr>
                </a:solidFill>
                <a:latin typeface="Lato"/>
                <a:ea typeface="Helmet" pitchFamily="50" charset="-128"/>
                <a:cs typeface="Poppins" panose="00000500000000000000" pitchFamily="50" charset="0"/>
              </a:rPr>
              <a:t>Blockchain Challenge 2019</a:t>
            </a:r>
          </a:p>
        </p:txBody>
      </p:sp>
    </p:spTree>
    <p:extLst>
      <p:ext uri="{BB962C8B-B14F-4D97-AF65-F5344CB8AC3E}">
        <p14:creationId xmlns:p14="http://schemas.microsoft.com/office/powerpoint/2010/main" val="363857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" grpId="0"/>
      <p:bldP spid="38" grpId="0"/>
      <p:bldP spid="39" grpId="0"/>
      <p:bldP spid="40" grpId="0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8">
            <a:extLst>
              <a:ext uri="{FF2B5EF4-FFF2-40B4-BE49-F238E27FC236}">
                <a16:creationId xmlns:a16="http://schemas.microsoft.com/office/drawing/2014/main" id="{212B300C-21BC-4F93-A5BE-F5177FD36208}"/>
              </a:ext>
            </a:extLst>
          </p:cNvPr>
          <p:cNvSpPr/>
          <p:nvPr/>
        </p:nvSpPr>
        <p:spPr>
          <a:xfrm>
            <a:off x="1023258" y="5369572"/>
            <a:ext cx="11168742" cy="148842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99F9D3-287D-4959-BEE6-77CE0105B3B2}"/>
              </a:ext>
            </a:extLst>
          </p:cNvPr>
          <p:cNvSpPr txBox="1"/>
          <p:nvPr/>
        </p:nvSpPr>
        <p:spPr>
          <a:xfrm>
            <a:off x="159718" y="6031189"/>
            <a:ext cx="39931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spc="600" dirty="0">
                <a:solidFill>
                  <a:schemeClr val="bg1">
                    <a:lumMod val="65000"/>
                  </a:schemeClr>
                </a:solidFill>
                <a:latin typeface="Lato"/>
                <a:ea typeface="Helmet" pitchFamily="50" charset="-128"/>
                <a:cs typeface="Poppins" panose="00000500000000000000" pitchFamily="50" charset="0"/>
              </a:rPr>
              <a:t>Blockchain Challenge 2019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51B97E-4D2A-4E02-8F16-4740C708CDB1}"/>
              </a:ext>
            </a:extLst>
          </p:cNvPr>
          <p:cNvSpPr txBox="1"/>
          <p:nvPr/>
        </p:nvSpPr>
        <p:spPr>
          <a:xfrm>
            <a:off x="6237838" y="4891315"/>
            <a:ext cx="565302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600" b="1" spc="6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Lato" charset="0"/>
              </a:rPr>
              <a:t>HYPERLEDGER </a:t>
            </a:r>
          </a:p>
          <a:p>
            <a:pPr algn="r"/>
            <a:r>
              <a:rPr lang="en-US" sz="4600" b="1" spc="6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Lato" charset="0"/>
              </a:rPr>
              <a:t>INDY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F1EC1B-786B-4392-88D0-013D25592C46}"/>
              </a:ext>
            </a:extLst>
          </p:cNvPr>
          <p:cNvSpPr txBox="1"/>
          <p:nvPr/>
        </p:nvSpPr>
        <p:spPr>
          <a:xfrm>
            <a:off x="9296328" y="6342339"/>
            <a:ext cx="24000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chemeClr val="tx2">
                    <a:lumMod val="65000"/>
                    <a:lumOff val="35000"/>
                  </a:schemeClr>
                </a:solidFill>
                <a:latin typeface="Merriweather" panose="00000500000000000000" pitchFamily="50" charset="0"/>
                <a:ea typeface="Helmet" pitchFamily="50" charset="-128"/>
                <a:cs typeface="Helmet" pitchFamily="50" charset="-128"/>
              </a:rPr>
              <a:t>SELF-SOVEREIGN IDENTITY FOR EVERYONE</a:t>
            </a:r>
          </a:p>
        </p:txBody>
      </p:sp>
      <p:pic>
        <p:nvPicPr>
          <p:cNvPr id="15" name="Bildplatzhalter 14">
            <a:extLst>
              <a:ext uri="{FF2B5EF4-FFF2-40B4-BE49-F238E27FC236}">
                <a16:creationId xmlns:a16="http://schemas.microsoft.com/office/drawing/2014/main" id="{5E776111-5DC7-4CB4-A429-7CBF2E9CC834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5571" y="1138238"/>
            <a:ext cx="2500271" cy="1873250"/>
          </a:xfrm>
        </p:spPr>
      </p:pic>
      <p:pic>
        <p:nvPicPr>
          <p:cNvPr id="21" name="Bildplatzhalter 20" descr="Ein Bild, das Person, drinnen, Buch, Regal enthält.&#10;&#10;Automatisch generierte Beschreibung">
            <a:extLst>
              <a:ext uri="{FF2B5EF4-FFF2-40B4-BE49-F238E27FC236}">
                <a16:creationId xmlns:a16="http://schemas.microsoft.com/office/drawing/2014/main" id="{D35AAAAA-DEA2-4D29-AD27-CB09DB0C1C9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5" r="23965"/>
          <a:stretch>
            <a:fillRect/>
          </a:stretch>
        </p:blipFill>
        <p:spPr>
          <a:xfrm>
            <a:off x="5322888" y="1149350"/>
            <a:ext cx="2774950" cy="3552825"/>
          </a:xfrm>
        </p:spPr>
      </p:pic>
      <p:pic>
        <p:nvPicPr>
          <p:cNvPr id="4" name="Bildplatzhalter 3" descr="Ein Bild, das Person, haltend, Hand, Mann enthält.&#10;&#10;Automatisch generierte Beschreibung">
            <a:extLst>
              <a:ext uri="{FF2B5EF4-FFF2-40B4-BE49-F238E27FC236}">
                <a16:creationId xmlns:a16="http://schemas.microsoft.com/office/drawing/2014/main" id="{50F08176-84C7-4497-A75A-B4CF7272140A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7" r="10397"/>
          <a:stretch>
            <a:fillRect/>
          </a:stretch>
        </p:blipFill>
        <p:spPr>
          <a:xfrm>
            <a:off x="9028899" y="1327331"/>
            <a:ext cx="2525924" cy="1862545"/>
          </a:xfr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22AF76B-A92A-4D0B-9442-6AA3D692CDAE}"/>
              </a:ext>
            </a:extLst>
          </p:cNvPr>
          <p:cNvSpPr txBox="1"/>
          <p:nvPr/>
        </p:nvSpPr>
        <p:spPr>
          <a:xfrm>
            <a:off x="450671" y="580590"/>
            <a:ext cx="404948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DEZENTRALE ZERTIFIKATSVERWALTUNG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6185CED-049C-4C5A-9E5A-F67C9E24CDE6}"/>
              </a:ext>
            </a:extLst>
          </p:cNvPr>
          <p:cNvSpPr txBox="1"/>
          <p:nvPr/>
        </p:nvSpPr>
        <p:spPr>
          <a:xfrm>
            <a:off x="5300399" y="576591"/>
            <a:ext cx="2797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ZERTIFIKATHERKUNFT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7FB592C-DF81-46B5-8745-A5F2003061D9}"/>
              </a:ext>
            </a:extLst>
          </p:cNvPr>
          <p:cNvSpPr txBox="1"/>
          <p:nvPr/>
        </p:nvSpPr>
        <p:spPr>
          <a:xfrm>
            <a:off x="8898495" y="576591"/>
            <a:ext cx="2797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BEWEIS OHNE INFORMATIONSPREISGABE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6078AAE-CBC3-4B1B-8665-B861167F243B}"/>
              </a:ext>
            </a:extLst>
          </p:cNvPr>
          <p:cNvSpPr txBox="1"/>
          <p:nvPr/>
        </p:nvSpPr>
        <p:spPr>
          <a:xfrm rot="21368757">
            <a:off x="9575800" y="2024015"/>
            <a:ext cx="88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ZKP</a:t>
            </a:r>
          </a:p>
        </p:txBody>
      </p:sp>
      <p:sp>
        <p:nvSpPr>
          <p:cNvPr id="18" name="Freeform 132">
            <a:extLst>
              <a:ext uri="{FF2B5EF4-FFF2-40B4-BE49-F238E27FC236}">
                <a16:creationId xmlns:a16="http://schemas.microsoft.com/office/drawing/2014/main" id="{EEFF41EC-1EE1-4697-8D95-4DBDA5367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0260" y="576591"/>
            <a:ext cx="377825" cy="420687"/>
          </a:xfrm>
          <a:custGeom>
            <a:avLst/>
            <a:gdLst>
              <a:gd name="T0" fmla="*/ 407 w 1050"/>
              <a:gd name="T1" fmla="*/ 935 h 1168"/>
              <a:gd name="T2" fmla="*/ 874 w 1050"/>
              <a:gd name="T3" fmla="*/ 468 h 1168"/>
              <a:gd name="T4" fmla="*/ 792 w 1050"/>
              <a:gd name="T5" fmla="*/ 386 h 1168"/>
              <a:gd name="T6" fmla="*/ 407 w 1050"/>
              <a:gd name="T7" fmla="*/ 768 h 1168"/>
              <a:gd name="T8" fmla="*/ 257 w 1050"/>
              <a:gd name="T9" fmla="*/ 618 h 1168"/>
              <a:gd name="T10" fmla="*/ 175 w 1050"/>
              <a:gd name="T11" fmla="*/ 700 h 1168"/>
              <a:gd name="T12" fmla="*/ 407 w 1050"/>
              <a:gd name="T13" fmla="*/ 935 h 1168"/>
              <a:gd name="T14" fmla="*/ 524 w 1050"/>
              <a:gd name="T15" fmla="*/ 118 h 1168"/>
              <a:gd name="T16" fmla="*/ 467 w 1050"/>
              <a:gd name="T17" fmla="*/ 175 h 1168"/>
              <a:gd name="T18" fmla="*/ 524 w 1050"/>
              <a:gd name="T19" fmla="*/ 235 h 1168"/>
              <a:gd name="T20" fmla="*/ 582 w 1050"/>
              <a:gd name="T21" fmla="*/ 175 h 1168"/>
              <a:gd name="T22" fmla="*/ 524 w 1050"/>
              <a:gd name="T23" fmla="*/ 118 h 1168"/>
              <a:gd name="T24" fmla="*/ 1049 w 1050"/>
              <a:gd name="T25" fmla="*/ 235 h 1168"/>
              <a:gd name="T26" fmla="*/ 1049 w 1050"/>
              <a:gd name="T27" fmla="*/ 1050 h 1168"/>
              <a:gd name="T28" fmla="*/ 932 w 1050"/>
              <a:gd name="T29" fmla="*/ 1167 h 1168"/>
              <a:gd name="T30" fmla="*/ 117 w 1050"/>
              <a:gd name="T31" fmla="*/ 1167 h 1168"/>
              <a:gd name="T32" fmla="*/ 0 w 1050"/>
              <a:gd name="T33" fmla="*/ 1050 h 1168"/>
              <a:gd name="T34" fmla="*/ 0 w 1050"/>
              <a:gd name="T35" fmla="*/ 235 h 1168"/>
              <a:gd name="T36" fmla="*/ 117 w 1050"/>
              <a:gd name="T37" fmla="*/ 118 h 1168"/>
              <a:gd name="T38" fmla="*/ 360 w 1050"/>
              <a:gd name="T39" fmla="*/ 118 h 1168"/>
              <a:gd name="T40" fmla="*/ 524 w 1050"/>
              <a:gd name="T41" fmla="*/ 0 h 1168"/>
              <a:gd name="T42" fmla="*/ 688 w 1050"/>
              <a:gd name="T43" fmla="*/ 118 h 1168"/>
              <a:gd name="T44" fmla="*/ 932 w 1050"/>
              <a:gd name="T45" fmla="*/ 118 h 1168"/>
              <a:gd name="T46" fmla="*/ 1049 w 1050"/>
              <a:gd name="T47" fmla="*/ 235 h 1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050" h="1168">
                <a:moveTo>
                  <a:pt x="407" y="935"/>
                </a:moveTo>
                <a:lnTo>
                  <a:pt x="874" y="468"/>
                </a:lnTo>
                <a:lnTo>
                  <a:pt x="792" y="386"/>
                </a:lnTo>
                <a:lnTo>
                  <a:pt x="407" y="768"/>
                </a:lnTo>
                <a:lnTo>
                  <a:pt x="257" y="618"/>
                </a:lnTo>
                <a:lnTo>
                  <a:pt x="175" y="700"/>
                </a:lnTo>
                <a:lnTo>
                  <a:pt x="407" y="935"/>
                </a:lnTo>
                <a:close/>
                <a:moveTo>
                  <a:pt x="524" y="118"/>
                </a:moveTo>
                <a:cubicBezTo>
                  <a:pt x="492" y="118"/>
                  <a:pt x="467" y="143"/>
                  <a:pt x="467" y="175"/>
                </a:cubicBezTo>
                <a:cubicBezTo>
                  <a:pt x="467" y="208"/>
                  <a:pt x="492" y="235"/>
                  <a:pt x="524" y="235"/>
                </a:cubicBezTo>
                <a:cubicBezTo>
                  <a:pt x="557" y="235"/>
                  <a:pt x="582" y="208"/>
                  <a:pt x="582" y="175"/>
                </a:cubicBezTo>
                <a:cubicBezTo>
                  <a:pt x="582" y="143"/>
                  <a:pt x="557" y="118"/>
                  <a:pt x="524" y="118"/>
                </a:cubicBezTo>
                <a:close/>
                <a:moveTo>
                  <a:pt x="1049" y="235"/>
                </a:moveTo>
                <a:lnTo>
                  <a:pt x="1049" y="1050"/>
                </a:lnTo>
                <a:cubicBezTo>
                  <a:pt x="1049" y="1113"/>
                  <a:pt x="995" y="1167"/>
                  <a:pt x="932" y="1167"/>
                </a:cubicBezTo>
                <a:lnTo>
                  <a:pt x="117" y="1167"/>
                </a:lnTo>
                <a:cubicBezTo>
                  <a:pt x="54" y="1167"/>
                  <a:pt x="0" y="1113"/>
                  <a:pt x="0" y="1050"/>
                </a:cubicBezTo>
                <a:lnTo>
                  <a:pt x="0" y="235"/>
                </a:lnTo>
                <a:cubicBezTo>
                  <a:pt x="0" y="173"/>
                  <a:pt x="54" y="118"/>
                  <a:pt x="117" y="118"/>
                </a:cubicBezTo>
                <a:lnTo>
                  <a:pt x="360" y="118"/>
                </a:lnTo>
                <a:cubicBezTo>
                  <a:pt x="385" y="50"/>
                  <a:pt x="448" y="0"/>
                  <a:pt x="524" y="0"/>
                </a:cubicBezTo>
                <a:cubicBezTo>
                  <a:pt x="601" y="0"/>
                  <a:pt x="664" y="50"/>
                  <a:pt x="688" y="118"/>
                </a:cubicBezTo>
                <a:lnTo>
                  <a:pt x="932" y="118"/>
                </a:lnTo>
                <a:cubicBezTo>
                  <a:pt x="995" y="118"/>
                  <a:pt x="1049" y="173"/>
                  <a:pt x="1049" y="235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/>
          </a:p>
        </p:txBody>
      </p:sp>
      <p:sp>
        <p:nvSpPr>
          <p:cNvPr id="19" name="Freeform 131">
            <a:extLst>
              <a:ext uri="{FF2B5EF4-FFF2-40B4-BE49-F238E27FC236}">
                <a16:creationId xmlns:a16="http://schemas.microsoft.com/office/drawing/2014/main" id="{5BCD37F0-0951-4048-95E8-332C72B3E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4569" y="576590"/>
            <a:ext cx="377825" cy="420687"/>
          </a:xfrm>
          <a:custGeom>
            <a:avLst/>
            <a:gdLst>
              <a:gd name="T0" fmla="*/ 817 w 1050"/>
              <a:gd name="T1" fmla="*/ 468 h 1168"/>
              <a:gd name="T2" fmla="*/ 817 w 1050"/>
              <a:gd name="T3" fmla="*/ 350 h 1168"/>
              <a:gd name="T4" fmla="*/ 232 w 1050"/>
              <a:gd name="T5" fmla="*/ 350 h 1168"/>
              <a:gd name="T6" fmla="*/ 232 w 1050"/>
              <a:gd name="T7" fmla="*/ 468 h 1168"/>
              <a:gd name="T8" fmla="*/ 817 w 1050"/>
              <a:gd name="T9" fmla="*/ 468 h 1168"/>
              <a:gd name="T10" fmla="*/ 817 w 1050"/>
              <a:gd name="T11" fmla="*/ 700 h 1168"/>
              <a:gd name="T12" fmla="*/ 817 w 1050"/>
              <a:gd name="T13" fmla="*/ 585 h 1168"/>
              <a:gd name="T14" fmla="*/ 232 w 1050"/>
              <a:gd name="T15" fmla="*/ 585 h 1168"/>
              <a:gd name="T16" fmla="*/ 232 w 1050"/>
              <a:gd name="T17" fmla="*/ 700 h 1168"/>
              <a:gd name="T18" fmla="*/ 817 w 1050"/>
              <a:gd name="T19" fmla="*/ 700 h 1168"/>
              <a:gd name="T20" fmla="*/ 642 w 1050"/>
              <a:gd name="T21" fmla="*/ 935 h 1168"/>
              <a:gd name="T22" fmla="*/ 642 w 1050"/>
              <a:gd name="T23" fmla="*/ 818 h 1168"/>
              <a:gd name="T24" fmla="*/ 232 w 1050"/>
              <a:gd name="T25" fmla="*/ 818 h 1168"/>
              <a:gd name="T26" fmla="*/ 232 w 1050"/>
              <a:gd name="T27" fmla="*/ 935 h 1168"/>
              <a:gd name="T28" fmla="*/ 642 w 1050"/>
              <a:gd name="T29" fmla="*/ 935 h 1168"/>
              <a:gd name="T30" fmla="*/ 525 w 1050"/>
              <a:gd name="T31" fmla="*/ 118 h 1168"/>
              <a:gd name="T32" fmla="*/ 467 w 1050"/>
              <a:gd name="T33" fmla="*/ 175 h 1168"/>
              <a:gd name="T34" fmla="*/ 525 w 1050"/>
              <a:gd name="T35" fmla="*/ 235 h 1168"/>
              <a:gd name="T36" fmla="*/ 582 w 1050"/>
              <a:gd name="T37" fmla="*/ 175 h 1168"/>
              <a:gd name="T38" fmla="*/ 525 w 1050"/>
              <a:gd name="T39" fmla="*/ 118 h 1168"/>
              <a:gd name="T40" fmla="*/ 1049 w 1050"/>
              <a:gd name="T41" fmla="*/ 235 h 1168"/>
              <a:gd name="T42" fmla="*/ 1049 w 1050"/>
              <a:gd name="T43" fmla="*/ 1050 h 1168"/>
              <a:gd name="T44" fmla="*/ 932 w 1050"/>
              <a:gd name="T45" fmla="*/ 1167 h 1168"/>
              <a:gd name="T46" fmla="*/ 117 w 1050"/>
              <a:gd name="T47" fmla="*/ 1167 h 1168"/>
              <a:gd name="T48" fmla="*/ 0 w 1050"/>
              <a:gd name="T49" fmla="*/ 1050 h 1168"/>
              <a:gd name="T50" fmla="*/ 0 w 1050"/>
              <a:gd name="T51" fmla="*/ 235 h 1168"/>
              <a:gd name="T52" fmla="*/ 117 w 1050"/>
              <a:gd name="T53" fmla="*/ 118 h 1168"/>
              <a:gd name="T54" fmla="*/ 361 w 1050"/>
              <a:gd name="T55" fmla="*/ 118 h 1168"/>
              <a:gd name="T56" fmla="*/ 525 w 1050"/>
              <a:gd name="T57" fmla="*/ 0 h 1168"/>
              <a:gd name="T58" fmla="*/ 689 w 1050"/>
              <a:gd name="T59" fmla="*/ 118 h 1168"/>
              <a:gd name="T60" fmla="*/ 932 w 1050"/>
              <a:gd name="T61" fmla="*/ 118 h 1168"/>
              <a:gd name="T62" fmla="*/ 1049 w 1050"/>
              <a:gd name="T63" fmla="*/ 235 h 1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50" h="1168">
                <a:moveTo>
                  <a:pt x="817" y="468"/>
                </a:moveTo>
                <a:lnTo>
                  <a:pt x="817" y="350"/>
                </a:lnTo>
                <a:lnTo>
                  <a:pt x="232" y="350"/>
                </a:lnTo>
                <a:lnTo>
                  <a:pt x="232" y="468"/>
                </a:lnTo>
                <a:lnTo>
                  <a:pt x="817" y="468"/>
                </a:lnTo>
                <a:close/>
                <a:moveTo>
                  <a:pt x="817" y="700"/>
                </a:moveTo>
                <a:lnTo>
                  <a:pt x="817" y="585"/>
                </a:lnTo>
                <a:lnTo>
                  <a:pt x="232" y="585"/>
                </a:lnTo>
                <a:lnTo>
                  <a:pt x="232" y="700"/>
                </a:lnTo>
                <a:lnTo>
                  <a:pt x="817" y="700"/>
                </a:lnTo>
                <a:close/>
                <a:moveTo>
                  <a:pt x="642" y="935"/>
                </a:moveTo>
                <a:lnTo>
                  <a:pt x="642" y="818"/>
                </a:lnTo>
                <a:lnTo>
                  <a:pt x="232" y="818"/>
                </a:lnTo>
                <a:lnTo>
                  <a:pt x="232" y="935"/>
                </a:lnTo>
                <a:lnTo>
                  <a:pt x="642" y="935"/>
                </a:lnTo>
                <a:close/>
                <a:moveTo>
                  <a:pt x="525" y="118"/>
                </a:moveTo>
                <a:cubicBezTo>
                  <a:pt x="493" y="118"/>
                  <a:pt x="467" y="143"/>
                  <a:pt x="467" y="175"/>
                </a:cubicBezTo>
                <a:cubicBezTo>
                  <a:pt x="467" y="208"/>
                  <a:pt x="493" y="235"/>
                  <a:pt x="525" y="235"/>
                </a:cubicBezTo>
                <a:cubicBezTo>
                  <a:pt x="558" y="235"/>
                  <a:pt x="582" y="208"/>
                  <a:pt x="582" y="175"/>
                </a:cubicBezTo>
                <a:cubicBezTo>
                  <a:pt x="582" y="143"/>
                  <a:pt x="558" y="118"/>
                  <a:pt x="525" y="118"/>
                </a:cubicBezTo>
                <a:close/>
                <a:moveTo>
                  <a:pt x="1049" y="235"/>
                </a:moveTo>
                <a:lnTo>
                  <a:pt x="1049" y="1050"/>
                </a:lnTo>
                <a:cubicBezTo>
                  <a:pt x="1049" y="1113"/>
                  <a:pt x="995" y="1167"/>
                  <a:pt x="932" y="1167"/>
                </a:cubicBezTo>
                <a:lnTo>
                  <a:pt x="117" y="1167"/>
                </a:lnTo>
                <a:cubicBezTo>
                  <a:pt x="55" y="1167"/>
                  <a:pt x="0" y="1113"/>
                  <a:pt x="0" y="1050"/>
                </a:cubicBezTo>
                <a:lnTo>
                  <a:pt x="0" y="235"/>
                </a:lnTo>
                <a:cubicBezTo>
                  <a:pt x="0" y="173"/>
                  <a:pt x="55" y="118"/>
                  <a:pt x="117" y="118"/>
                </a:cubicBezTo>
                <a:lnTo>
                  <a:pt x="361" y="118"/>
                </a:lnTo>
                <a:cubicBezTo>
                  <a:pt x="385" y="50"/>
                  <a:pt x="449" y="0"/>
                  <a:pt x="525" y="0"/>
                </a:cubicBezTo>
                <a:cubicBezTo>
                  <a:pt x="602" y="0"/>
                  <a:pt x="664" y="50"/>
                  <a:pt x="689" y="118"/>
                </a:cubicBezTo>
                <a:lnTo>
                  <a:pt x="932" y="118"/>
                </a:lnTo>
                <a:cubicBezTo>
                  <a:pt x="995" y="118"/>
                  <a:pt x="1049" y="173"/>
                  <a:pt x="1049" y="235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/>
          </a:p>
        </p:txBody>
      </p:sp>
      <p:sp>
        <p:nvSpPr>
          <p:cNvPr id="20" name="Freeform 42">
            <a:extLst>
              <a:ext uri="{FF2B5EF4-FFF2-40B4-BE49-F238E27FC236}">
                <a16:creationId xmlns:a16="http://schemas.microsoft.com/office/drawing/2014/main" id="{7A8E0EB4-1B9B-463E-8BF4-C443F97AA7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9657" y="579925"/>
            <a:ext cx="365998" cy="365998"/>
          </a:xfrm>
          <a:custGeom>
            <a:avLst/>
            <a:gdLst>
              <a:gd name="T0" fmla="*/ 525 w 1286"/>
              <a:gd name="T1" fmla="*/ 1165 h 1286"/>
              <a:gd name="T2" fmla="*/ 525 w 1286"/>
              <a:gd name="T3" fmla="*/ 1050 h 1286"/>
              <a:gd name="T4" fmla="*/ 410 w 1286"/>
              <a:gd name="T5" fmla="*/ 935 h 1286"/>
              <a:gd name="T6" fmla="*/ 410 w 1286"/>
              <a:gd name="T7" fmla="*/ 875 h 1286"/>
              <a:gd name="T8" fmla="*/ 129 w 1286"/>
              <a:gd name="T9" fmla="*/ 596 h 1286"/>
              <a:gd name="T10" fmla="*/ 118 w 1286"/>
              <a:gd name="T11" fmla="*/ 700 h 1286"/>
              <a:gd name="T12" fmla="*/ 525 w 1286"/>
              <a:gd name="T13" fmla="*/ 1165 h 1286"/>
              <a:gd name="T14" fmla="*/ 1047 w 1286"/>
              <a:gd name="T15" fmla="*/ 643 h 1286"/>
              <a:gd name="T16" fmla="*/ 1165 w 1286"/>
              <a:gd name="T17" fmla="*/ 643 h 1286"/>
              <a:gd name="T18" fmla="*/ 1168 w 1286"/>
              <a:gd name="T19" fmla="*/ 700 h 1286"/>
              <a:gd name="T20" fmla="*/ 585 w 1286"/>
              <a:gd name="T21" fmla="*/ 1285 h 1286"/>
              <a:gd name="T22" fmla="*/ 0 w 1286"/>
              <a:gd name="T23" fmla="*/ 700 h 1286"/>
              <a:gd name="T24" fmla="*/ 585 w 1286"/>
              <a:gd name="T25" fmla="*/ 118 h 1286"/>
              <a:gd name="T26" fmla="*/ 760 w 1286"/>
              <a:gd name="T27" fmla="*/ 145 h 1286"/>
              <a:gd name="T28" fmla="*/ 760 w 1286"/>
              <a:gd name="T29" fmla="*/ 293 h 1286"/>
              <a:gd name="T30" fmla="*/ 643 w 1286"/>
              <a:gd name="T31" fmla="*/ 410 h 1286"/>
              <a:gd name="T32" fmla="*/ 525 w 1286"/>
              <a:gd name="T33" fmla="*/ 410 h 1286"/>
              <a:gd name="T34" fmla="*/ 525 w 1286"/>
              <a:gd name="T35" fmla="*/ 525 h 1286"/>
              <a:gd name="T36" fmla="*/ 468 w 1286"/>
              <a:gd name="T37" fmla="*/ 585 h 1286"/>
              <a:gd name="T38" fmla="*/ 350 w 1286"/>
              <a:gd name="T39" fmla="*/ 585 h 1286"/>
              <a:gd name="T40" fmla="*/ 350 w 1286"/>
              <a:gd name="T41" fmla="*/ 700 h 1286"/>
              <a:gd name="T42" fmla="*/ 700 w 1286"/>
              <a:gd name="T43" fmla="*/ 700 h 1286"/>
              <a:gd name="T44" fmla="*/ 760 w 1286"/>
              <a:gd name="T45" fmla="*/ 760 h 1286"/>
              <a:gd name="T46" fmla="*/ 760 w 1286"/>
              <a:gd name="T47" fmla="*/ 935 h 1286"/>
              <a:gd name="T48" fmla="*/ 818 w 1286"/>
              <a:gd name="T49" fmla="*/ 935 h 1286"/>
              <a:gd name="T50" fmla="*/ 930 w 1286"/>
              <a:gd name="T51" fmla="*/ 1015 h 1286"/>
              <a:gd name="T52" fmla="*/ 1050 w 1286"/>
              <a:gd name="T53" fmla="*/ 700 h 1286"/>
              <a:gd name="T54" fmla="*/ 1047 w 1286"/>
              <a:gd name="T55" fmla="*/ 643 h 1286"/>
              <a:gd name="T56" fmla="*/ 1178 w 1286"/>
              <a:gd name="T57" fmla="*/ 175 h 1286"/>
              <a:gd name="T58" fmla="*/ 1178 w 1286"/>
              <a:gd name="T59" fmla="*/ 148 h 1286"/>
              <a:gd name="T60" fmla="*/ 1080 w 1286"/>
              <a:gd name="T61" fmla="*/ 47 h 1286"/>
              <a:gd name="T62" fmla="*/ 982 w 1286"/>
              <a:gd name="T63" fmla="*/ 148 h 1286"/>
              <a:gd name="T64" fmla="*/ 982 w 1286"/>
              <a:gd name="T65" fmla="*/ 175 h 1286"/>
              <a:gd name="T66" fmla="*/ 1178 w 1286"/>
              <a:gd name="T67" fmla="*/ 175 h 1286"/>
              <a:gd name="T68" fmla="*/ 1225 w 1286"/>
              <a:gd name="T69" fmla="*/ 175 h 1286"/>
              <a:gd name="T70" fmla="*/ 1285 w 1286"/>
              <a:gd name="T71" fmla="*/ 236 h 1286"/>
              <a:gd name="T72" fmla="*/ 1285 w 1286"/>
              <a:gd name="T73" fmla="*/ 468 h 1286"/>
              <a:gd name="T74" fmla="*/ 1225 w 1286"/>
              <a:gd name="T75" fmla="*/ 525 h 1286"/>
              <a:gd name="T76" fmla="*/ 935 w 1286"/>
              <a:gd name="T77" fmla="*/ 525 h 1286"/>
              <a:gd name="T78" fmla="*/ 875 w 1286"/>
              <a:gd name="T79" fmla="*/ 468 h 1286"/>
              <a:gd name="T80" fmla="*/ 875 w 1286"/>
              <a:gd name="T81" fmla="*/ 236 h 1286"/>
              <a:gd name="T82" fmla="*/ 935 w 1286"/>
              <a:gd name="T83" fmla="*/ 175 h 1286"/>
              <a:gd name="T84" fmla="*/ 935 w 1286"/>
              <a:gd name="T85" fmla="*/ 148 h 1286"/>
              <a:gd name="T86" fmla="*/ 1080 w 1286"/>
              <a:gd name="T87" fmla="*/ 0 h 1286"/>
              <a:gd name="T88" fmla="*/ 1225 w 1286"/>
              <a:gd name="T89" fmla="*/ 148 h 1286"/>
              <a:gd name="T90" fmla="*/ 1225 w 1286"/>
              <a:gd name="T91" fmla="*/ 175 h 1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286" h="1286">
                <a:moveTo>
                  <a:pt x="525" y="1165"/>
                </a:moveTo>
                <a:lnTo>
                  <a:pt x="525" y="1050"/>
                </a:lnTo>
                <a:cubicBezTo>
                  <a:pt x="462" y="1050"/>
                  <a:pt x="410" y="998"/>
                  <a:pt x="410" y="935"/>
                </a:cubicBezTo>
                <a:lnTo>
                  <a:pt x="410" y="875"/>
                </a:lnTo>
                <a:lnTo>
                  <a:pt x="129" y="596"/>
                </a:lnTo>
                <a:cubicBezTo>
                  <a:pt x="120" y="629"/>
                  <a:pt x="118" y="665"/>
                  <a:pt x="118" y="700"/>
                </a:cubicBezTo>
                <a:cubicBezTo>
                  <a:pt x="118" y="938"/>
                  <a:pt x="295" y="1138"/>
                  <a:pt x="525" y="1165"/>
                </a:cubicBezTo>
                <a:close/>
                <a:moveTo>
                  <a:pt x="1047" y="643"/>
                </a:moveTo>
                <a:lnTo>
                  <a:pt x="1165" y="643"/>
                </a:lnTo>
                <a:cubicBezTo>
                  <a:pt x="1168" y="662"/>
                  <a:pt x="1168" y="681"/>
                  <a:pt x="1168" y="700"/>
                </a:cubicBezTo>
                <a:cubicBezTo>
                  <a:pt x="1168" y="1023"/>
                  <a:pt x="908" y="1285"/>
                  <a:pt x="585" y="1285"/>
                </a:cubicBezTo>
                <a:cubicBezTo>
                  <a:pt x="262" y="1285"/>
                  <a:pt x="0" y="1023"/>
                  <a:pt x="0" y="700"/>
                </a:cubicBezTo>
                <a:cubicBezTo>
                  <a:pt x="0" y="378"/>
                  <a:pt x="262" y="118"/>
                  <a:pt x="585" y="118"/>
                </a:cubicBezTo>
                <a:cubicBezTo>
                  <a:pt x="645" y="118"/>
                  <a:pt x="705" y="129"/>
                  <a:pt x="760" y="145"/>
                </a:cubicBezTo>
                <a:lnTo>
                  <a:pt x="760" y="293"/>
                </a:lnTo>
                <a:cubicBezTo>
                  <a:pt x="760" y="356"/>
                  <a:pt x="705" y="410"/>
                  <a:pt x="643" y="410"/>
                </a:cubicBezTo>
                <a:lnTo>
                  <a:pt x="525" y="410"/>
                </a:lnTo>
                <a:lnTo>
                  <a:pt x="525" y="525"/>
                </a:lnTo>
                <a:cubicBezTo>
                  <a:pt x="525" y="558"/>
                  <a:pt x="500" y="585"/>
                  <a:pt x="468" y="585"/>
                </a:cubicBezTo>
                <a:lnTo>
                  <a:pt x="350" y="585"/>
                </a:lnTo>
                <a:lnTo>
                  <a:pt x="350" y="700"/>
                </a:lnTo>
                <a:lnTo>
                  <a:pt x="700" y="700"/>
                </a:lnTo>
                <a:cubicBezTo>
                  <a:pt x="733" y="700"/>
                  <a:pt x="760" y="728"/>
                  <a:pt x="760" y="760"/>
                </a:cubicBezTo>
                <a:lnTo>
                  <a:pt x="760" y="935"/>
                </a:lnTo>
                <a:lnTo>
                  <a:pt x="818" y="935"/>
                </a:lnTo>
                <a:cubicBezTo>
                  <a:pt x="870" y="935"/>
                  <a:pt x="913" y="968"/>
                  <a:pt x="930" y="1015"/>
                </a:cubicBezTo>
                <a:cubicBezTo>
                  <a:pt x="1006" y="933"/>
                  <a:pt x="1050" y="821"/>
                  <a:pt x="1050" y="700"/>
                </a:cubicBezTo>
                <a:cubicBezTo>
                  <a:pt x="1050" y="681"/>
                  <a:pt x="1050" y="662"/>
                  <a:pt x="1047" y="643"/>
                </a:cubicBezTo>
                <a:close/>
                <a:moveTo>
                  <a:pt x="1178" y="175"/>
                </a:moveTo>
                <a:lnTo>
                  <a:pt x="1178" y="148"/>
                </a:lnTo>
                <a:cubicBezTo>
                  <a:pt x="1178" y="93"/>
                  <a:pt x="1135" y="47"/>
                  <a:pt x="1080" y="47"/>
                </a:cubicBezTo>
                <a:cubicBezTo>
                  <a:pt x="1025" y="47"/>
                  <a:pt x="982" y="93"/>
                  <a:pt x="982" y="148"/>
                </a:cubicBezTo>
                <a:lnTo>
                  <a:pt x="982" y="175"/>
                </a:lnTo>
                <a:lnTo>
                  <a:pt x="1178" y="175"/>
                </a:lnTo>
                <a:close/>
                <a:moveTo>
                  <a:pt x="1225" y="175"/>
                </a:moveTo>
                <a:cubicBezTo>
                  <a:pt x="1258" y="175"/>
                  <a:pt x="1285" y="203"/>
                  <a:pt x="1285" y="236"/>
                </a:cubicBezTo>
                <a:lnTo>
                  <a:pt x="1285" y="468"/>
                </a:lnTo>
                <a:cubicBezTo>
                  <a:pt x="1285" y="501"/>
                  <a:pt x="1258" y="525"/>
                  <a:pt x="1225" y="525"/>
                </a:cubicBezTo>
                <a:lnTo>
                  <a:pt x="935" y="525"/>
                </a:lnTo>
                <a:cubicBezTo>
                  <a:pt x="902" y="525"/>
                  <a:pt x="875" y="501"/>
                  <a:pt x="875" y="468"/>
                </a:cubicBezTo>
                <a:lnTo>
                  <a:pt x="875" y="236"/>
                </a:lnTo>
                <a:cubicBezTo>
                  <a:pt x="875" y="203"/>
                  <a:pt x="902" y="175"/>
                  <a:pt x="935" y="175"/>
                </a:cubicBezTo>
                <a:lnTo>
                  <a:pt x="935" y="148"/>
                </a:lnTo>
                <a:cubicBezTo>
                  <a:pt x="935" y="69"/>
                  <a:pt x="1001" y="0"/>
                  <a:pt x="1080" y="0"/>
                </a:cubicBezTo>
                <a:cubicBezTo>
                  <a:pt x="1159" y="0"/>
                  <a:pt x="1225" y="69"/>
                  <a:pt x="1225" y="148"/>
                </a:cubicBezTo>
                <a:lnTo>
                  <a:pt x="1225" y="175"/>
                </a:lnTo>
                <a:close/>
              </a:path>
            </a:pathLst>
          </a:custGeom>
          <a:solidFill>
            <a:srgbClr val="01010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25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2" grpId="0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B443A9C-2C95-44EE-8E44-E0AF8166096A}"/>
              </a:ext>
            </a:extLst>
          </p:cNvPr>
          <p:cNvSpPr/>
          <p:nvPr/>
        </p:nvSpPr>
        <p:spPr>
          <a:xfrm>
            <a:off x="7080069" y="0"/>
            <a:ext cx="5111931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C429F6-1E00-46FB-9CF7-083B355998FF}"/>
              </a:ext>
            </a:extLst>
          </p:cNvPr>
          <p:cNvSpPr txBox="1"/>
          <p:nvPr/>
        </p:nvSpPr>
        <p:spPr>
          <a:xfrm>
            <a:off x="5775554" y="467969"/>
            <a:ext cx="5242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6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Lato" charset="0"/>
              </a:rPr>
              <a:t>DID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923003-0B05-43D7-AC05-30A20C347D27}"/>
              </a:ext>
            </a:extLst>
          </p:cNvPr>
          <p:cNvSpPr txBox="1"/>
          <p:nvPr/>
        </p:nvSpPr>
        <p:spPr>
          <a:xfrm rot="16200000">
            <a:off x="-1707943" y="2922043"/>
            <a:ext cx="38795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600" dirty="0">
                <a:solidFill>
                  <a:schemeClr val="bg1">
                    <a:lumMod val="65000"/>
                  </a:schemeClr>
                </a:solidFill>
                <a:latin typeface="Lato"/>
                <a:ea typeface="Helmet" pitchFamily="50" charset="-128"/>
                <a:cs typeface="Poppins" panose="00000500000000000000" pitchFamily="50" charset="0"/>
              </a:rPr>
              <a:t>Blockchain Challenge 2019</a:t>
            </a:r>
          </a:p>
        </p:txBody>
      </p:sp>
      <p:sp>
        <p:nvSpPr>
          <p:cNvPr id="37" name="TextBox 22">
            <a:extLst>
              <a:ext uri="{FF2B5EF4-FFF2-40B4-BE49-F238E27FC236}">
                <a16:creationId xmlns:a16="http://schemas.microsoft.com/office/drawing/2014/main" id="{90AEADEF-EF6F-4145-B41E-FA60EB5F1508}"/>
              </a:ext>
            </a:extLst>
          </p:cNvPr>
          <p:cNvSpPr txBox="1"/>
          <p:nvPr/>
        </p:nvSpPr>
        <p:spPr>
          <a:xfrm>
            <a:off x="5775554" y="1137742"/>
            <a:ext cx="16946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2">
                    <a:lumMod val="65000"/>
                    <a:lumOff val="35000"/>
                  </a:schemeClr>
                </a:solidFill>
                <a:latin typeface="Merriweather" panose="00000500000000000000" pitchFamily="50" charset="0"/>
                <a:ea typeface="Helmet" pitchFamily="50" charset="-128"/>
                <a:cs typeface="Helmet" pitchFamily="50" charset="-128"/>
              </a:rPr>
              <a:t>DECENTRALIZED IDENTIFIERS</a:t>
            </a: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C25DBD14-A8D1-46E4-8AD2-AC3CBAFEF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4" y="1639401"/>
            <a:ext cx="4824343" cy="4261020"/>
          </a:xfrm>
          <a:prstGeom prst="rect">
            <a:avLst/>
          </a:prstGeom>
        </p:spPr>
      </p:pic>
      <p:pic>
        <p:nvPicPr>
          <p:cNvPr id="26" name="Grafik 25" descr="Ein Bild, das Objekt, Uhr, Zeichnung enthält.&#10;&#10;Automatisch generierte Beschreibung">
            <a:extLst>
              <a:ext uri="{FF2B5EF4-FFF2-40B4-BE49-F238E27FC236}">
                <a16:creationId xmlns:a16="http://schemas.microsoft.com/office/drawing/2014/main" id="{8438F7A0-9F52-4E9F-AA20-9D631CC0B2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61" y="2221384"/>
            <a:ext cx="863154" cy="863154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FE4BAD1-FBCC-4BDD-90D7-4AEEAB8AF1D4}"/>
              </a:ext>
            </a:extLst>
          </p:cNvPr>
          <p:cNvSpPr txBox="1"/>
          <p:nvPr/>
        </p:nvSpPr>
        <p:spPr>
          <a:xfrm>
            <a:off x="1713715" y="2221384"/>
            <a:ext cx="2439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PHARMA SUPPLIER</a:t>
            </a:r>
          </a:p>
          <a:p>
            <a:r>
              <a:rPr lang="de-DE" b="1" dirty="0"/>
              <a:t>E-Wallet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753217F-BA48-4DF7-A807-B0DCF7F5E430}"/>
              </a:ext>
            </a:extLst>
          </p:cNvPr>
          <p:cNvSpPr txBox="1"/>
          <p:nvPr/>
        </p:nvSpPr>
        <p:spPr>
          <a:xfrm>
            <a:off x="850561" y="3263900"/>
            <a:ext cx="3302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Meine DIDs: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0194694-BB72-4A97-87BA-BB740EAF00D7}"/>
              </a:ext>
            </a:extLst>
          </p:cNvPr>
          <p:cNvSpPr txBox="1"/>
          <p:nvPr/>
        </p:nvSpPr>
        <p:spPr>
          <a:xfrm>
            <a:off x="1023839" y="3633232"/>
            <a:ext cx="32648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1" i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did:sov:49dhgn4P03KJ65fdsAwRT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DD952968-8831-4F53-B369-FC5EB507FD52}"/>
              </a:ext>
            </a:extLst>
          </p:cNvPr>
          <p:cNvSpPr txBox="1"/>
          <p:nvPr/>
        </p:nvSpPr>
        <p:spPr>
          <a:xfrm>
            <a:off x="1023839" y="3913164"/>
            <a:ext cx="32648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1" i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did:sov:feotOP45BD0HwSD45h09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1BF3D0C-7171-4CBC-B5FC-95E89939E44C}"/>
              </a:ext>
            </a:extLst>
          </p:cNvPr>
          <p:cNvSpPr txBox="1"/>
          <p:nvPr/>
        </p:nvSpPr>
        <p:spPr>
          <a:xfrm>
            <a:off x="7277585" y="1778000"/>
            <a:ext cx="3817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global eindeutiger Identifikator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D428A392-F78B-445C-8FAE-9D3C6E03BBFA}"/>
              </a:ext>
            </a:extLst>
          </p:cNvPr>
          <p:cNvSpPr txBox="1"/>
          <p:nvPr/>
        </p:nvSpPr>
        <p:spPr>
          <a:xfrm>
            <a:off x="7277584" y="2203157"/>
            <a:ext cx="4292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DID durch Ausstellungsbehörde bestätigt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70334EE3-9CA7-4E57-9581-AB9884171203}"/>
              </a:ext>
            </a:extLst>
          </p:cNvPr>
          <p:cNvSpPr txBox="1"/>
          <p:nvPr/>
        </p:nvSpPr>
        <p:spPr>
          <a:xfrm>
            <a:off x="7277585" y="2905313"/>
            <a:ext cx="3817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DIDs nicht </a:t>
            </a:r>
            <a:r>
              <a:rPr lang="de-DE" b="1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korrelierbar</a:t>
            </a:r>
            <a:endParaRPr lang="de-DE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4" name="Freeform 11">
            <a:extLst>
              <a:ext uri="{FF2B5EF4-FFF2-40B4-BE49-F238E27FC236}">
                <a16:creationId xmlns:a16="http://schemas.microsoft.com/office/drawing/2014/main" id="{FA192388-C18B-4ABE-ADE2-6BABAA519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0694" y="3001883"/>
            <a:ext cx="369888" cy="282575"/>
          </a:xfrm>
          <a:custGeom>
            <a:avLst/>
            <a:gdLst>
              <a:gd name="T0" fmla="*/ 325 w 1026"/>
              <a:gd name="T1" fmla="*/ 621 h 783"/>
              <a:gd name="T2" fmla="*/ 943 w 1026"/>
              <a:gd name="T3" fmla="*/ 0 h 783"/>
              <a:gd name="T4" fmla="*/ 1025 w 1026"/>
              <a:gd name="T5" fmla="*/ 82 h 783"/>
              <a:gd name="T6" fmla="*/ 325 w 1026"/>
              <a:gd name="T7" fmla="*/ 782 h 783"/>
              <a:gd name="T8" fmla="*/ 0 w 1026"/>
              <a:gd name="T9" fmla="*/ 457 h 783"/>
              <a:gd name="T10" fmla="*/ 79 w 1026"/>
              <a:gd name="T11" fmla="*/ 375 h 783"/>
              <a:gd name="T12" fmla="*/ 325 w 1026"/>
              <a:gd name="T13" fmla="*/ 621 h 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6" h="783">
                <a:moveTo>
                  <a:pt x="325" y="621"/>
                </a:moveTo>
                <a:lnTo>
                  <a:pt x="943" y="0"/>
                </a:lnTo>
                <a:lnTo>
                  <a:pt x="1025" y="82"/>
                </a:lnTo>
                <a:lnTo>
                  <a:pt x="325" y="782"/>
                </a:lnTo>
                <a:lnTo>
                  <a:pt x="0" y="457"/>
                </a:lnTo>
                <a:lnTo>
                  <a:pt x="79" y="375"/>
                </a:lnTo>
                <a:lnTo>
                  <a:pt x="325" y="621"/>
                </a:lnTo>
              </a:path>
            </a:pathLst>
          </a:custGeom>
          <a:solidFill>
            <a:srgbClr val="01010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5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30" grpId="0"/>
      <p:bldP spid="15" grpId="0"/>
      <p:bldP spid="32" grpId="0"/>
      <p:bldP spid="33" grpId="0"/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B443A9C-2C95-44EE-8E44-E0AF8166096A}"/>
              </a:ext>
            </a:extLst>
          </p:cNvPr>
          <p:cNvSpPr/>
          <p:nvPr/>
        </p:nvSpPr>
        <p:spPr>
          <a:xfrm>
            <a:off x="0" y="0"/>
            <a:ext cx="5111931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C429F6-1E00-46FB-9CF7-083B355998FF}"/>
              </a:ext>
            </a:extLst>
          </p:cNvPr>
          <p:cNvSpPr txBox="1"/>
          <p:nvPr/>
        </p:nvSpPr>
        <p:spPr>
          <a:xfrm>
            <a:off x="1158486" y="495466"/>
            <a:ext cx="9799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6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Lato" charset="0"/>
              </a:rPr>
              <a:t>VERIFIABLE CREDENTIALS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923003-0B05-43D7-AC05-30A20C347D27}"/>
              </a:ext>
            </a:extLst>
          </p:cNvPr>
          <p:cNvSpPr txBox="1"/>
          <p:nvPr/>
        </p:nvSpPr>
        <p:spPr>
          <a:xfrm rot="16200000">
            <a:off x="9278566" y="2098274"/>
            <a:ext cx="38795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600" dirty="0">
                <a:solidFill>
                  <a:schemeClr val="bg1">
                    <a:lumMod val="65000"/>
                  </a:schemeClr>
                </a:solidFill>
                <a:latin typeface="Lato"/>
                <a:ea typeface="Helmet" pitchFamily="50" charset="-128"/>
                <a:cs typeface="Poppins" panose="00000500000000000000" pitchFamily="50" charset="0"/>
              </a:rPr>
              <a:t>Blockchain Challenge 2019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1BF3D0C-7171-4CBC-B5FC-95E89939E44C}"/>
              </a:ext>
            </a:extLst>
          </p:cNvPr>
          <p:cNvSpPr txBox="1"/>
          <p:nvPr/>
        </p:nvSpPr>
        <p:spPr>
          <a:xfrm>
            <a:off x="495785" y="1511300"/>
            <a:ext cx="3817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Bestätigung DID-Herkunft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D428A392-F78B-445C-8FAE-9D3C6E03BBFA}"/>
              </a:ext>
            </a:extLst>
          </p:cNvPr>
          <p:cNvSpPr txBox="1"/>
          <p:nvPr/>
        </p:nvSpPr>
        <p:spPr>
          <a:xfrm>
            <a:off x="495784" y="1936457"/>
            <a:ext cx="4292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Ausstellung Zertifikat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70334EE3-9CA7-4E57-9581-AB9884171203}"/>
              </a:ext>
            </a:extLst>
          </p:cNvPr>
          <p:cNvSpPr txBox="1"/>
          <p:nvPr/>
        </p:nvSpPr>
        <p:spPr>
          <a:xfrm>
            <a:off x="495785" y="2366024"/>
            <a:ext cx="3817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Beweis Echtheit Zertifikat</a:t>
            </a:r>
          </a:p>
        </p:txBody>
      </p:sp>
      <p:pic>
        <p:nvPicPr>
          <p:cNvPr id="4" name="Grafik 3" descr="Ein Bild, das Essen, Zeichnung, Hemd enthält.&#10;&#10;Automatisch generierte Beschreibung">
            <a:extLst>
              <a:ext uri="{FF2B5EF4-FFF2-40B4-BE49-F238E27FC236}">
                <a16:creationId xmlns:a16="http://schemas.microsoft.com/office/drawing/2014/main" id="{FF1F0CDD-80C2-475D-973D-0B89C3B3BD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744" y="4909796"/>
            <a:ext cx="1889125" cy="1511300"/>
          </a:xfrm>
          <a:prstGeom prst="rect">
            <a:avLst/>
          </a:prstGeom>
        </p:spPr>
      </p:pic>
      <p:pic>
        <p:nvPicPr>
          <p:cNvPr id="21" name="Grafik 20" descr="Ein Bild, das Objekt, Uhr, Zeichnung enthält.&#10;&#10;Automatisch generierte Beschreibung">
            <a:extLst>
              <a:ext uri="{FF2B5EF4-FFF2-40B4-BE49-F238E27FC236}">
                <a16:creationId xmlns:a16="http://schemas.microsoft.com/office/drawing/2014/main" id="{48E8B895-0554-4B54-A6DC-416A77C837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017" y="1516627"/>
            <a:ext cx="863154" cy="863154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3F8E9F8F-7DC2-4144-A3CD-F2C80003CA54}"/>
              </a:ext>
            </a:extLst>
          </p:cNvPr>
          <p:cNvSpPr txBox="1"/>
          <p:nvPr/>
        </p:nvSpPr>
        <p:spPr>
          <a:xfrm>
            <a:off x="6497171" y="1516627"/>
            <a:ext cx="2439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PHARMA SUPPLIER</a:t>
            </a:r>
          </a:p>
          <a:p>
            <a:r>
              <a:rPr lang="de-DE" b="1" dirty="0"/>
              <a:t>E-Wallet</a:t>
            </a:r>
          </a:p>
        </p:txBody>
      </p:sp>
      <p:pic>
        <p:nvPicPr>
          <p:cNvPr id="6" name="Grafik 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E6464FE1-F6D2-4564-885D-8551EF62A7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910" y="3007945"/>
            <a:ext cx="2777067" cy="20828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87712F8-1DF8-479A-AE06-72186A131230}"/>
              </a:ext>
            </a:extLst>
          </p:cNvPr>
          <p:cNvSpPr txBox="1"/>
          <p:nvPr/>
        </p:nvSpPr>
        <p:spPr>
          <a:xfrm>
            <a:off x="8483600" y="4620845"/>
            <a:ext cx="219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Ausstellungsbehörde</a:t>
            </a: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94CEE313-03CC-4373-82EF-BE231F1E0E39}"/>
              </a:ext>
            </a:extLst>
          </p:cNvPr>
          <p:cNvCxnSpPr/>
          <p:nvPr/>
        </p:nvCxnSpPr>
        <p:spPr>
          <a:xfrm flipH="1" flipV="1">
            <a:off x="6908800" y="2379781"/>
            <a:ext cx="2027556" cy="11889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CC9D330A-F716-4AC6-A630-C97BB9A2BC21}"/>
              </a:ext>
            </a:extLst>
          </p:cNvPr>
          <p:cNvCxnSpPr>
            <a:cxnSpLocks/>
          </p:cNvCxnSpPr>
          <p:nvPr/>
        </p:nvCxnSpPr>
        <p:spPr>
          <a:xfrm>
            <a:off x="6096000" y="2819400"/>
            <a:ext cx="14286" cy="1801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131">
            <a:extLst>
              <a:ext uri="{FF2B5EF4-FFF2-40B4-BE49-F238E27FC236}">
                <a16:creationId xmlns:a16="http://schemas.microsoft.com/office/drawing/2014/main" id="{0D5E6E08-BCA6-4A74-8586-1E8CB2B7C0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4661" y="2340347"/>
            <a:ext cx="377825" cy="420687"/>
          </a:xfrm>
          <a:custGeom>
            <a:avLst/>
            <a:gdLst>
              <a:gd name="T0" fmla="*/ 817 w 1050"/>
              <a:gd name="T1" fmla="*/ 468 h 1168"/>
              <a:gd name="T2" fmla="*/ 817 w 1050"/>
              <a:gd name="T3" fmla="*/ 350 h 1168"/>
              <a:gd name="T4" fmla="*/ 232 w 1050"/>
              <a:gd name="T5" fmla="*/ 350 h 1168"/>
              <a:gd name="T6" fmla="*/ 232 w 1050"/>
              <a:gd name="T7" fmla="*/ 468 h 1168"/>
              <a:gd name="T8" fmla="*/ 817 w 1050"/>
              <a:gd name="T9" fmla="*/ 468 h 1168"/>
              <a:gd name="T10" fmla="*/ 817 w 1050"/>
              <a:gd name="T11" fmla="*/ 700 h 1168"/>
              <a:gd name="T12" fmla="*/ 817 w 1050"/>
              <a:gd name="T13" fmla="*/ 585 h 1168"/>
              <a:gd name="T14" fmla="*/ 232 w 1050"/>
              <a:gd name="T15" fmla="*/ 585 h 1168"/>
              <a:gd name="T16" fmla="*/ 232 w 1050"/>
              <a:gd name="T17" fmla="*/ 700 h 1168"/>
              <a:gd name="T18" fmla="*/ 817 w 1050"/>
              <a:gd name="T19" fmla="*/ 700 h 1168"/>
              <a:gd name="T20" fmla="*/ 642 w 1050"/>
              <a:gd name="T21" fmla="*/ 935 h 1168"/>
              <a:gd name="T22" fmla="*/ 642 w 1050"/>
              <a:gd name="T23" fmla="*/ 818 h 1168"/>
              <a:gd name="T24" fmla="*/ 232 w 1050"/>
              <a:gd name="T25" fmla="*/ 818 h 1168"/>
              <a:gd name="T26" fmla="*/ 232 w 1050"/>
              <a:gd name="T27" fmla="*/ 935 h 1168"/>
              <a:gd name="T28" fmla="*/ 642 w 1050"/>
              <a:gd name="T29" fmla="*/ 935 h 1168"/>
              <a:gd name="T30" fmla="*/ 525 w 1050"/>
              <a:gd name="T31" fmla="*/ 118 h 1168"/>
              <a:gd name="T32" fmla="*/ 467 w 1050"/>
              <a:gd name="T33" fmla="*/ 175 h 1168"/>
              <a:gd name="T34" fmla="*/ 525 w 1050"/>
              <a:gd name="T35" fmla="*/ 235 h 1168"/>
              <a:gd name="T36" fmla="*/ 582 w 1050"/>
              <a:gd name="T37" fmla="*/ 175 h 1168"/>
              <a:gd name="T38" fmla="*/ 525 w 1050"/>
              <a:gd name="T39" fmla="*/ 118 h 1168"/>
              <a:gd name="T40" fmla="*/ 1049 w 1050"/>
              <a:gd name="T41" fmla="*/ 235 h 1168"/>
              <a:gd name="T42" fmla="*/ 1049 w 1050"/>
              <a:gd name="T43" fmla="*/ 1050 h 1168"/>
              <a:gd name="T44" fmla="*/ 932 w 1050"/>
              <a:gd name="T45" fmla="*/ 1167 h 1168"/>
              <a:gd name="T46" fmla="*/ 117 w 1050"/>
              <a:gd name="T47" fmla="*/ 1167 h 1168"/>
              <a:gd name="T48" fmla="*/ 0 w 1050"/>
              <a:gd name="T49" fmla="*/ 1050 h 1168"/>
              <a:gd name="T50" fmla="*/ 0 w 1050"/>
              <a:gd name="T51" fmla="*/ 235 h 1168"/>
              <a:gd name="T52" fmla="*/ 117 w 1050"/>
              <a:gd name="T53" fmla="*/ 118 h 1168"/>
              <a:gd name="T54" fmla="*/ 361 w 1050"/>
              <a:gd name="T55" fmla="*/ 118 h 1168"/>
              <a:gd name="T56" fmla="*/ 525 w 1050"/>
              <a:gd name="T57" fmla="*/ 0 h 1168"/>
              <a:gd name="T58" fmla="*/ 689 w 1050"/>
              <a:gd name="T59" fmla="*/ 118 h 1168"/>
              <a:gd name="T60" fmla="*/ 932 w 1050"/>
              <a:gd name="T61" fmla="*/ 118 h 1168"/>
              <a:gd name="T62" fmla="*/ 1049 w 1050"/>
              <a:gd name="T63" fmla="*/ 235 h 1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50" h="1168">
                <a:moveTo>
                  <a:pt x="817" y="468"/>
                </a:moveTo>
                <a:lnTo>
                  <a:pt x="817" y="350"/>
                </a:lnTo>
                <a:lnTo>
                  <a:pt x="232" y="350"/>
                </a:lnTo>
                <a:lnTo>
                  <a:pt x="232" y="468"/>
                </a:lnTo>
                <a:lnTo>
                  <a:pt x="817" y="468"/>
                </a:lnTo>
                <a:close/>
                <a:moveTo>
                  <a:pt x="817" y="700"/>
                </a:moveTo>
                <a:lnTo>
                  <a:pt x="817" y="585"/>
                </a:lnTo>
                <a:lnTo>
                  <a:pt x="232" y="585"/>
                </a:lnTo>
                <a:lnTo>
                  <a:pt x="232" y="700"/>
                </a:lnTo>
                <a:lnTo>
                  <a:pt x="817" y="700"/>
                </a:lnTo>
                <a:close/>
                <a:moveTo>
                  <a:pt x="642" y="935"/>
                </a:moveTo>
                <a:lnTo>
                  <a:pt x="642" y="818"/>
                </a:lnTo>
                <a:lnTo>
                  <a:pt x="232" y="818"/>
                </a:lnTo>
                <a:lnTo>
                  <a:pt x="232" y="935"/>
                </a:lnTo>
                <a:lnTo>
                  <a:pt x="642" y="935"/>
                </a:lnTo>
                <a:close/>
                <a:moveTo>
                  <a:pt x="525" y="118"/>
                </a:moveTo>
                <a:cubicBezTo>
                  <a:pt x="493" y="118"/>
                  <a:pt x="467" y="143"/>
                  <a:pt x="467" y="175"/>
                </a:cubicBezTo>
                <a:cubicBezTo>
                  <a:pt x="467" y="208"/>
                  <a:pt x="493" y="235"/>
                  <a:pt x="525" y="235"/>
                </a:cubicBezTo>
                <a:cubicBezTo>
                  <a:pt x="558" y="235"/>
                  <a:pt x="582" y="208"/>
                  <a:pt x="582" y="175"/>
                </a:cubicBezTo>
                <a:cubicBezTo>
                  <a:pt x="582" y="143"/>
                  <a:pt x="558" y="118"/>
                  <a:pt x="525" y="118"/>
                </a:cubicBezTo>
                <a:close/>
                <a:moveTo>
                  <a:pt x="1049" y="235"/>
                </a:moveTo>
                <a:lnTo>
                  <a:pt x="1049" y="1050"/>
                </a:lnTo>
                <a:cubicBezTo>
                  <a:pt x="1049" y="1113"/>
                  <a:pt x="995" y="1167"/>
                  <a:pt x="932" y="1167"/>
                </a:cubicBezTo>
                <a:lnTo>
                  <a:pt x="117" y="1167"/>
                </a:lnTo>
                <a:cubicBezTo>
                  <a:pt x="55" y="1167"/>
                  <a:pt x="0" y="1113"/>
                  <a:pt x="0" y="1050"/>
                </a:cubicBezTo>
                <a:lnTo>
                  <a:pt x="0" y="235"/>
                </a:lnTo>
                <a:cubicBezTo>
                  <a:pt x="0" y="173"/>
                  <a:pt x="55" y="118"/>
                  <a:pt x="117" y="118"/>
                </a:cubicBezTo>
                <a:lnTo>
                  <a:pt x="361" y="118"/>
                </a:lnTo>
                <a:cubicBezTo>
                  <a:pt x="385" y="50"/>
                  <a:pt x="449" y="0"/>
                  <a:pt x="525" y="0"/>
                </a:cubicBezTo>
                <a:cubicBezTo>
                  <a:pt x="602" y="0"/>
                  <a:pt x="664" y="50"/>
                  <a:pt x="689" y="118"/>
                </a:cubicBezTo>
                <a:lnTo>
                  <a:pt x="932" y="118"/>
                </a:lnTo>
                <a:cubicBezTo>
                  <a:pt x="995" y="118"/>
                  <a:pt x="1049" y="173"/>
                  <a:pt x="1049" y="235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B4A8231E-D4A4-486C-B9B7-DD8A5BA19253}"/>
              </a:ext>
            </a:extLst>
          </p:cNvPr>
          <p:cNvSpPr txBox="1"/>
          <p:nvPr/>
        </p:nvSpPr>
        <p:spPr>
          <a:xfrm>
            <a:off x="7484732" y="3007945"/>
            <a:ext cx="1426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DID</a:t>
            </a:r>
          </a:p>
        </p:txBody>
      </p:sp>
      <p:sp>
        <p:nvSpPr>
          <p:cNvPr id="35" name="Freeform 131">
            <a:extLst>
              <a:ext uri="{FF2B5EF4-FFF2-40B4-BE49-F238E27FC236}">
                <a16:creationId xmlns:a16="http://schemas.microsoft.com/office/drawing/2014/main" id="{90D6CCC5-B800-487C-97F7-12D901708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8258" y="3657795"/>
            <a:ext cx="377825" cy="420687"/>
          </a:xfrm>
          <a:custGeom>
            <a:avLst/>
            <a:gdLst>
              <a:gd name="T0" fmla="*/ 817 w 1050"/>
              <a:gd name="T1" fmla="*/ 468 h 1168"/>
              <a:gd name="T2" fmla="*/ 817 w 1050"/>
              <a:gd name="T3" fmla="*/ 350 h 1168"/>
              <a:gd name="T4" fmla="*/ 232 w 1050"/>
              <a:gd name="T5" fmla="*/ 350 h 1168"/>
              <a:gd name="T6" fmla="*/ 232 w 1050"/>
              <a:gd name="T7" fmla="*/ 468 h 1168"/>
              <a:gd name="T8" fmla="*/ 817 w 1050"/>
              <a:gd name="T9" fmla="*/ 468 h 1168"/>
              <a:gd name="T10" fmla="*/ 817 w 1050"/>
              <a:gd name="T11" fmla="*/ 700 h 1168"/>
              <a:gd name="T12" fmla="*/ 817 w 1050"/>
              <a:gd name="T13" fmla="*/ 585 h 1168"/>
              <a:gd name="T14" fmla="*/ 232 w 1050"/>
              <a:gd name="T15" fmla="*/ 585 h 1168"/>
              <a:gd name="T16" fmla="*/ 232 w 1050"/>
              <a:gd name="T17" fmla="*/ 700 h 1168"/>
              <a:gd name="T18" fmla="*/ 817 w 1050"/>
              <a:gd name="T19" fmla="*/ 700 h 1168"/>
              <a:gd name="T20" fmla="*/ 642 w 1050"/>
              <a:gd name="T21" fmla="*/ 935 h 1168"/>
              <a:gd name="T22" fmla="*/ 642 w 1050"/>
              <a:gd name="T23" fmla="*/ 818 h 1168"/>
              <a:gd name="T24" fmla="*/ 232 w 1050"/>
              <a:gd name="T25" fmla="*/ 818 h 1168"/>
              <a:gd name="T26" fmla="*/ 232 w 1050"/>
              <a:gd name="T27" fmla="*/ 935 h 1168"/>
              <a:gd name="T28" fmla="*/ 642 w 1050"/>
              <a:gd name="T29" fmla="*/ 935 h 1168"/>
              <a:gd name="T30" fmla="*/ 525 w 1050"/>
              <a:gd name="T31" fmla="*/ 118 h 1168"/>
              <a:gd name="T32" fmla="*/ 467 w 1050"/>
              <a:gd name="T33" fmla="*/ 175 h 1168"/>
              <a:gd name="T34" fmla="*/ 525 w 1050"/>
              <a:gd name="T35" fmla="*/ 235 h 1168"/>
              <a:gd name="T36" fmla="*/ 582 w 1050"/>
              <a:gd name="T37" fmla="*/ 175 h 1168"/>
              <a:gd name="T38" fmla="*/ 525 w 1050"/>
              <a:gd name="T39" fmla="*/ 118 h 1168"/>
              <a:gd name="T40" fmla="*/ 1049 w 1050"/>
              <a:gd name="T41" fmla="*/ 235 h 1168"/>
              <a:gd name="T42" fmla="*/ 1049 w 1050"/>
              <a:gd name="T43" fmla="*/ 1050 h 1168"/>
              <a:gd name="T44" fmla="*/ 932 w 1050"/>
              <a:gd name="T45" fmla="*/ 1167 h 1168"/>
              <a:gd name="T46" fmla="*/ 117 w 1050"/>
              <a:gd name="T47" fmla="*/ 1167 h 1168"/>
              <a:gd name="T48" fmla="*/ 0 w 1050"/>
              <a:gd name="T49" fmla="*/ 1050 h 1168"/>
              <a:gd name="T50" fmla="*/ 0 w 1050"/>
              <a:gd name="T51" fmla="*/ 235 h 1168"/>
              <a:gd name="T52" fmla="*/ 117 w 1050"/>
              <a:gd name="T53" fmla="*/ 118 h 1168"/>
              <a:gd name="T54" fmla="*/ 361 w 1050"/>
              <a:gd name="T55" fmla="*/ 118 h 1168"/>
              <a:gd name="T56" fmla="*/ 525 w 1050"/>
              <a:gd name="T57" fmla="*/ 0 h 1168"/>
              <a:gd name="T58" fmla="*/ 689 w 1050"/>
              <a:gd name="T59" fmla="*/ 118 h 1168"/>
              <a:gd name="T60" fmla="*/ 932 w 1050"/>
              <a:gd name="T61" fmla="*/ 118 h 1168"/>
              <a:gd name="T62" fmla="*/ 1049 w 1050"/>
              <a:gd name="T63" fmla="*/ 235 h 1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50" h="1168">
                <a:moveTo>
                  <a:pt x="817" y="468"/>
                </a:moveTo>
                <a:lnTo>
                  <a:pt x="817" y="350"/>
                </a:lnTo>
                <a:lnTo>
                  <a:pt x="232" y="350"/>
                </a:lnTo>
                <a:lnTo>
                  <a:pt x="232" y="468"/>
                </a:lnTo>
                <a:lnTo>
                  <a:pt x="817" y="468"/>
                </a:lnTo>
                <a:close/>
                <a:moveTo>
                  <a:pt x="817" y="700"/>
                </a:moveTo>
                <a:lnTo>
                  <a:pt x="817" y="585"/>
                </a:lnTo>
                <a:lnTo>
                  <a:pt x="232" y="585"/>
                </a:lnTo>
                <a:lnTo>
                  <a:pt x="232" y="700"/>
                </a:lnTo>
                <a:lnTo>
                  <a:pt x="817" y="700"/>
                </a:lnTo>
                <a:close/>
                <a:moveTo>
                  <a:pt x="642" y="935"/>
                </a:moveTo>
                <a:lnTo>
                  <a:pt x="642" y="818"/>
                </a:lnTo>
                <a:lnTo>
                  <a:pt x="232" y="818"/>
                </a:lnTo>
                <a:lnTo>
                  <a:pt x="232" y="935"/>
                </a:lnTo>
                <a:lnTo>
                  <a:pt x="642" y="935"/>
                </a:lnTo>
                <a:close/>
                <a:moveTo>
                  <a:pt x="525" y="118"/>
                </a:moveTo>
                <a:cubicBezTo>
                  <a:pt x="493" y="118"/>
                  <a:pt x="467" y="143"/>
                  <a:pt x="467" y="175"/>
                </a:cubicBezTo>
                <a:cubicBezTo>
                  <a:pt x="467" y="208"/>
                  <a:pt x="493" y="235"/>
                  <a:pt x="525" y="235"/>
                </a:cubicBezTo>
                <a:cubicBezTo>
                  <a:pt x="558" y="235"/>
                  <a:pt x="582" y="208"/>
                  <a:pt x="582" y="175"/>
                </a:cubicBezTo>
                <a:cubicBezTo>
                  <a:pt x="582" y="143"/>
                  <a:pt x="558" y="118"/>
                  <a:pt x="525" y="118"/>
                </a:cubicBezTo>
                <a:close/>
                <a:moveTo>
                  <a:pt x="1049" y="235"/>
                </a:moveTo>
                <a:lnTo>
                  <a:pt x="1049" y="1050"/>
                </a:lnTo>
                <a:cubicBezTo>
                  <a:pt x="1049" y="1113"/>
                  <a:pt x="995" y="1167"/>
                  <a:pt x="932" y="1167"/>
                </a:cubicBezTo>
                <a:lnTo>
                  <a:pt x="117" y="1167"/>
                </a:lnTo>
                <a:cubicBezTo>
                  <a:pt x="55" y="1167"/>
                  <a:pt x="0" y="1113"/>
                  <a:pt x="0" y="1050"/>
                </a:cubicBezTo>
                <a:lnTo>
                  <a:pt x="0" y="235"/>
                </a:lnTo>
                <a:cubicBezTo>
                  <a:pt x="0" y="173"/>
                  <a:pt x="55" y="118"/>
                  <a:pt x="117" y="118"/>
                </a:cubicBezTo>
                <a:lnTo>
                  <a:pt x="361" y="118"/>
                </a:lnTo>
                <a:cubicBezTo>
                  <a:pt x="385" y="50"/>
                  <a:pt x="449" y="0"/>
                  <a:pt x="525" y="0"/>
                </a:cubicBezTo>
                <a:cubicBezTo>
                  <a:pt x="602" y="0"/>
                  <a:pt x="664" y="50"/>
                  <a:pt x="689" y="118"/>
                </a:cubicBezTo>
                <a:lnTo>
                  <a:pt x="932" y="118"/>
                </a:lnTo>
                <a:cubicBezTo>
                  <a:pt x="995" y="118"/>
                  <a:pt x="1049" y="173"/>
                  <a:pt x="1049" y="235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/>
          </a:p>
        </p:txBody>
      </p: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A4CE8BED-213D-4F90-8560-8595192ECD9D}"/>
              </a:ext>
            </a:extLst>
          </p:cNvPr>
          <p:cNvCxnSpPr>
            <a:cxnSpLocks/>
          </p:cNvCxnSpPr>
          <p:nvPr/>
        </p:nvCxnSpPr>
        <p:spPr>
          <a:xfrm flipV="1">
            <a:off x="6873524" y="4620846"/>
            <a:ext cx="1610076" cy="65683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eform 11">
            <a:extLst>
              <a:ext uri="{FF2B5EF4-FFF2-40B4-BE49-F238E27FC236}">
                <a16:creationId xmlns:a16="http://schemas.microsoft.com/office/drawing/2014/main" id="{7F6066E1-49B5-4A4D-B1BA-02C5912D8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8562" y="5058798"/>
            <a:ext cx="369888" cy="282575"/>
          </a:xfrm>
          <a:custGeom>
            <a:avLst/>
            <a:gdLst>
              <a:gd name="T0" fmla="*/ 325 w 1026"/>
              <a:gd name="T1" fmla="*/ 621 h 783"/>
              <a:gd name="T2" fmla="*/ 943 w 1026"/>
              <a:gd name="T3" fmla="*/ 0 h 783"/>
              <a:gd name="T4" fmla="*/ 1025 w 1026"/>
              <a:gd name="T5" fmla="*/ 82 h 783"/>
              <a:gd name="T6" fmla="*/ 325 w 1026"/>
              <a:gd name="T7" fmla="*/ 782 h 783"/>
              <a:gd name="T8" fmla="*/ 0 w 1026"/>
              <a:gd name="T9" fmla="*/ 457 h 783"/>
              <a:gd name="T10" fmla="*/ 79 w 1026"/>
              <a:gd name="T11" fmla="*/ 375 h 783"/>
              <a:gd name="T12" fmla="*/ 325 w 1026"/>
              <a:gd name="T13" fmla="*/ 621 h 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6" h="783">
                <a:moveTo>
                  <a:pt x="325" y="621"/>
                </a:moveTo>
                <a:lnTo>
                  <a:pt x="943" y="0"/>
                </a:lnTo>
                <a:lnTo>
                  <a:pt x="1025" y="82"/>
                </a:lnTo>
                <a:lnTo>
                  <a:pt x="325" y="782"/>
                </a:lnTo>
                <a:lnTo>
                  <a:pt x="0" y="457"/>
                </a:lnTo>
                <a:lnTo>
                  <a:pt x="79" y="375"/>
                </a:lnTo>
                <a:lnTo>
                  <a:pt x="325" y="621"/>
                </a:lnTo>
              </a:path>
            </a:pathLst>
          </a:custGeom>
          <a:solidFill>
            <a:srgbClr val="01010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32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2" grpId="0"/>
      <p:bldP spid="33" grpId="0"/>
      <p:bldP spid="7" grpId="0"/>
      <p:bldP spid="31" grpId="0" animBg="1"/>
      <p:bldP spid="25" grpId="0"/>
      <p:bldP spid="35" grpId="0" animBg="1"/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EEF8272-6791-47B2-AD4C-5687D3C306F7}"/>
              </a:ext>
            </a:extLst>
          </p:cNvPr>
          <p:cNvSpPr/>
          <p:nvPr/>
        </p:nvSpPr>
        <p:spPr>
          <a:xfrm>
            <a:off x="1" y="186235"/>
            <a:ext cx="11168742" cy="184186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3B5DD7-23C0-476D-8C00-50AF0528D32C}"/>
              </a:ext>
            </a:extLst>
          </p:cNvPr>
          <p:cNvSpPr txBox="1"/>
          <p:nvPr/>
        </p:nvSpPr>
        <p:spPr>
          <a:xfrm>
            <a:off x="2038512" y="744951"/>
            <a:ext cx="10274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6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Lato" charset="0"/>
              </a:rPr>
              <a:t>ZERO KNOWLEDGE PROOFS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EA056281-7C04-4356-AA80-FB84BCBE44DD}"/>
              </a:ext>
            </a:extLst>
          </p:cNvPr>
          <p:cNvSpPr txBox="1"/>
          <p:nvPr/>
        </p:nvSpPr>
        <p:spPr>
          <a:xfrm>
            <a:off x="7175561" y="6221689"/>
            <a:ext cx="39931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spc="600" dirty="0">
                <a:solidFill>
                  <a:schemeClr val="bg1">
                    <a:lumMod val="65000"/>
                  </a:schemeClr>
                </a:solidFill>
                <a:latin typeface="Lato"/>
                <a:ea typeface="Helmet" pitchFamily="50" charset="-128"/>
                <a:cs typeface="Poppins" panose="00000500000000000000" pitchFamily="50" charset="0"/>
              </a:rPr>
              <a:t>Blockchain Challenge 2019</a:t>
            </a:r>
          </a:p>
        </p:txBody>
      </p:sp>
      <p:pic>
        <p:nvPicPr>
          <p:cNvPr id="11" name="Grafik 10" descr="Ein Bild, das Essen, Zeichnung, Hemd enthält.&#10;&#10;Automatisch generierte Beschreibung">
            <a:extLst>
              <a:ext uri="{FF2B5EF4-FFF2-40B4-BE49-F238E27FC236}">
                <a16:creationId xmlns:a16="http://schemas.microsoft.com/office/drawing/2014/main" id="{550646B7-29E6-4D93-B82B-14873E6F4F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144" y="5466039"/>
            <a:ext cx="1889125" cy="1511300"/>
          </a:xfrm>
          <a:prstGeom prst="rect">
            <a:avLst/>
          </a:prstGeom>
        </p:spPr>
      </p:pic>
      <p:pic>
        <p:nvPicPr>
          <p:cNvPr id="12" name="Grafik 11" descr="Ein Bild, das Objekt, Uhr, Zeichnung enthält.&#10;&#10;Automatisch generierte Beschreibung">
            <a:extLst>
              <a:ext uri="{FF2B5EF4-FFF2-40B4-BE49-F238E27FC236}">
                <a16:creationId xmlns:a16="http://schemas.microsoft.com/office/drawing/2014/main" id="{A1226AB4-1323-45A5-A23C-604A02005A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417" y="2072870"/>
            <a:ext cx="863154" cy="863154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0B390D7D-A1C2-4B33-BC6B-88065BE318B0}"/>
              </a:ext>
            </a:extLst>
          </p:cNvPr>
          <p:cNvSpPr txBox="1"/>
          <p:nvPr/>
        </p:nvSpPr>
        <p:spPr>
          <a:xfrm>
            <a:off x="6903571" y="2072870"/>
            <a:ext cx="2439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PHARMA SUPPLIER</a:t>
            </a:r>
          </a:p>
          <a:p>
            <a:r>
              <a:rPr lang="de-DE" b="1" dirty="0"/>
              <a:t>E-Wallet</a:t>
            </a:r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C4C85464-A621-494B-8088-63D4A8B66D2A}"/>
              </a:ext>
            </a:extLst>
          </p:cNvPr>
          <p:cNvCxnSpPr>
            <a:cxnSpLocks/>
          </p:cNvCxnSpPr>
          <p:nvPr/>
        </p:nvCxnSpPr>
        <p:spPr>
          <a:xfrm>
            <a:off x="6502400" y="3375643"/>
            <a:ext cx="14286" cy="1801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 131">
            <a:extLst>
              <a:ext uri="{FF2B5EF4-FFF2-40B4-BE49-F238E27FC236}">
                <a16:creationId xmlns:a16="http://schemas.microsoft.com/office/drawing/2014/main" id="{BB202FBD-9760-4362-B8FD-9F85D8FB4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4658" y="4214038"/>
            <a:ext cx="377825" cy="420687"/>
          </a:xfrm>
          <a:custGeom>
            <a:avLst/>
            <a:gdLst>
              <a:gd name="T0" fmla="*/ 817 w 1050"/>
              <a:gd name="T1" fmla="*/ 468 h 1168"/>
              <a:gd name="T2" fmla="*/ 817 w 1050"/>
              <a:gd name="T3" fmla="*/ 350 h 1168"/>
              <a:gd name="T4" fmla="*/ 232 w 1050"/>
              <a:gd name="T5" fmla="*/ 350 h 1168"/>
              <a:gd name="T6" fmla="*/ 232 w 1050"/>
              <a:gd name="T7" fmla="*/ 468 h 1168"/>
              <a:gd name="T8" fmla="*/ 817 w 1050"/>
              <a:gd name="T9" fmla="*/ 468 h 1168"/>
              <a:gd name="T10" fmla="*/ 817 w 1050"/>
              <a:gd name="T11" fmla="*/ 700 h 1168"/>
              <a:gd name="T12" fmla="*/ 817 w 1050"/>
              <a:gd name="T13" fmla="*/ 585 h 1168"/>
              <a:gd name="T14" fmla="*/ 232 w 1050"/>
              <a:gd name="T15" fmla="*/ 585 h 1168"/>
              <a:gd name="T16" fmla="*/ 232 w 1050"/>
              <a:gd name="T17" fmla="*/ 700 h 1168"/>
              <a:gd name="T18" fmla="*/ 817 w 1050"/>
              <a:gd name="T19" fmla="*/ 700 h 1168"/>
              <a:gd name="T20" fmla="*/ 642 w 1050"/>
              <a:gd name="T21" fmla="*/ 935 h 1168"/>
              <a:gd name="T22" fmla="*/ 642 w 1050"/>
              <a:gd name="T23" fmla="*/ 818 h 1168"/>
              <a:gd name="T24" fmla="*/ 232 w 1050"/>
              <a:gd name="T25" fmla="*/ 818 h 1168"/>
              <a:gd name="T26" fmla="*/ 232 w 1050"/>
              <a:gd name="T27" fmla="*/ 935 h 1168"/>
              <a:gd name="T28" fmla="*/ 642 w 1050"/>
              <a:gd name="T29" fmla="*/ 935 h 1168"/>
              <a:gd name="T30" fmla="*/ 525 w 1050"/>
              <a:gd name="T31" fmla="*/ 118 h 1168"/>
              <a:gd name="T32" fmla="*/ 467 w 1050"/>
              <a:gd name="T33" fmla="*/ 175 h 1168"/>
              <a:gd name="T34" fmla="*/ 525 w 1050"/>
              <a:gd name="T35" fmla="*/ 235 h 1168"/>
              <a:gd name="T36" fmla="*/ 582 w 1050"/>
              <a:gd name="T37" fmla="*/ 175 h 1168"/>
              <a:gd name="T38" fmla="*/ 525 w 1050"/>
              <a:gd name="T39" fmla="*/ 118 h 1168"/>
              <a:gd name="T40" fmla="*/ 1049 w 1050"/>
              <a:gd name="T41" fmla="*/ 235 h 1168"/>
              <a:gd name="T42" fmla="*/ 1049 w 1050"/>
              <a:gd name="T43" fmla="*/ 1050 h 1168"/>
              <a:gd name="T44" fmla="*/ 932 w 1050"/>
              <a:gd name="T45" fmla="*/ 1167 h 1168"/>
              <a:gd name="T46" fmla="*/ 117 w 1050"/>
              <a:gd name="T47" fmla="*/ 1167 h 1168"/>
              <a:gd name="T48" fmla="*/ 0 w 1050"/>
              <a:gd name="T49" fmla="*/ 1050 h 1168"/>
              <a:gd name="T50" fmla="*/ 0 w 1050"/>
              <a:gd name="T51" fmla="*/ 235 h 1168"/>
              <a:gd name="T52" fmla="*/ 117 w 1050"/>
              <a:gd name="T53" fmla="*/ 118 h 1168"/>
              <a:gd name="T54" fmla="*/ 361 w 1050"/>
              <a:gd name="T55" fmla="*/ 118 h 1168"/>
              <a:gd name="T56" fmla="*/ 525 w 1050"/>
              <a:gd name="T57" fmla="*/ 0 h 1168"/>
              <a:gd name="T58" fmla="*/ 689 w 1050"/>
              <a:gd name="T59" fmla="*/ 118 h 1168"/>
              <a:gd name="T60" fmla="*/ 932 w 1050"/>
              <a:gd name="T61" fmla="*/ 118 h 1168"/>
              <a:gd name="T62" fmla="*/ 1049 w 1050"/>
              <a:gd name="T63" fmla="*/ 235 h 1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50" h="1168">
                <a:moveTo>
                  <a:pt x="817" y="468"/>
                </a:moveTo>
                <a:lnTo>
                  <a:pt x="817" y="350"/>
                </a:lnTo>
                <a:lnTo>
                  <a:pt x="232" y="350"/>
                </a:lnTo>
                <a:lnTo>
                  <a:pt x="232" y="468"/>
                </a:lnTo>
                <a:lnTo>
                  <a:pt x="817" y="468"/>
                </a:lnTo>
                <a:close/>
                <a:moveTo>
                  <a:pt x="817" y="700"/>
                </a:moveTo>
                <a:lnTo>
                  <a:pt x="817" y="585"/>
                </a:lnTo>
                <a:lnTo>
                  <a:pt x="232" y="585"/>
                </a:lnTo>
                <a:lnTo>
                  <a:pt x="232" y="700"/>
                </a:lnTo>
                <a:lnTo>
                  <a:pt x="817" y="700"/>
                </a:lnTo>
                <a:close/>
                <a:moveTo>
                  <a:pt x="642" y="935"/>
                </a:moveTo>
                <a:lnTo>
                  <a:pt x="642" y="818"/>
                </a:lnTo>
                <a:lnTo>
                  <a:pt x="232" y="818"/>
                </a:lnTo>
                <a:lnTo>
                  <a:pt x="232" y="935"/>
                </a:lnTo>
                <a:lnTo>
                  <a:pt x="642" y="935"/>
                </a:lnTo>
                <a:close/>
                <a:moveTo>
                  <a:pt x="525" y="118"/>
                </a:moveTo>
                <a:cubicBezTo>
                  <a:pt x="493" y="118"/>
                  <a:pt x="467" y="143"/>
                  <a:pt x="467" y="175"/>
                </a:cubicBezTo>
                <a:cubicBezTo>
                  <a:pt x="467" y="208"/>
                  <a:pt x="493" y="235"/>
                  <a:pt x="525" y="235"/>
                </a:cubicBezTo>
                <a:cubicBezTo>
                  <a:pt x="558" y="235"/>
                  <a:pt x="582" y="208"/>
                  <a:pt x="582" y="175"/>
                </a:cubicBezTo>
                <a:cubicBezTo>
                  <a:pt x="582" y="143"/>
                  <a:pt x="558" y="118"/>
                  <a:pt x="525" y="118"/>
                </a:cubicBezTo>
                <a:close/>
                <a:moveTo>
                  <a:pt x="1049" y="235"/>
                </a:moveTo>
                <a:lnTo>
                  <a:pt x="1049" y="1050"/>
                </a:lnTo>
                <a:cubicBezTo>
                  <a:pt x="1049" y="1113"/>
                  <a:pt x="995" y="1167"/>
                  <a:pt x="932" y="1167"/>
                </a:cubicBezTo>
                <a:lnTo>
                  <a:pt x="117" y="1167"/>
                </a:lnTo>
                <a:cubicBezTo>
                  <a:pt x="55" y="1167"/>
                  <a:pt x="0" y="1113"/>
                  <a:pt x="0" y="1050"/>
                </a:cubicBezTo>
                <a:lnTo>
                  <a:pt x="0" y="235"/>
                </a:lnTo>
                <a:cubicBezTo>
                  <a:pt x="0" y="173"/>
                  <a:pt x="55" y="118"/>
                  <a:pt x="117" y="118"/>
                </a:cubicBezTo>
                <a:lnTo>
                  <a:pt x="361" y="118"/>
                </a:lnTo>
                <a:cubicBezTo>
                  <a:pt x="385" y="50"/>
                  <a:pt x="449" y="0"/>
                  <a:pt x="525" y="0"/>
                </a:cubicBezTo>
                <a:cubicBezTo>
                  <a:pt x="602" y="0"/>
                  <a:pt x="664" y="50"/>
                  <a:pt x="689" y="118"/>
                </a:cubicBezTo>
                <a:lnTo>
                  <a:pt x="932" y="118"/>
                </a:lnTo>
                <a:cubicBezTo>
                  <a:pt x="995" y="118"/>
                  <a:pt x="1049" y="173"/>
                  <a:pt x="1049" y="235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/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F821506F-9851-48E8-B063-C5278B8A79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41" y="2132678"/>
            <a:ext cx="619048" cy="619048"/>
          </a:xfrm>
          <a:prstGeom prst="rect">
            <a:avLst/>
          </a:prstGeom>
        </p:spPr>
      </p:pic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2E151D6E-204B-4DCB-B9FB-262BD7EC9422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3269189" y="2442202"/>
            <a:ext cx="22817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Bogen 27">
            <a:extLst>
              <a:ext uri="{FF2B5EF4-FFF2-40B4-BE49-F238E27FC236}">
                <a16:creationId xmlns:a16="http://schemas.microsoft.com/office/drawing/2014/main" id="{00B58AF6-2671-4107-B4D7-8DF8EB15F451}"/>
              </a:ext>
            </a:extLst>
          </p:cNvPr>
          <p:cNvSpPr/>
          <p:nvPr/>
        </p:nvSpPr>
        <p:spPr>
          <a:xfrm rot="13376849">
            <a:off x="5772036" y="775886"/>
            <a:ext cx="3788349" cy="3809552"/>
          </a:xfrm>
          <a:prstGeom prst="arc">
            <a:avLst>
              <a:gd name="adj1" fmla="val 17601835"/>
              <a:gd name="adj2" fmla="val 20884485"/>
            </a:avLst>
          </a:prstGeom>
          <a:noFill/>
          <a:ln>
            <a:solidFill>
              <a:schemeClr val="accent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Freeform 131">
            <a:extLst>
              <a:ext uri="{FF2B5EF4-FFF2-40B4-BE49-F238E27FC236}">
                <a16:creationId xmlns:a16="http://schemas.microsoft.com/office/drawing/2014/main" id="{3F85F549-2820-43F9-8DF3-0E87CEF69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7225" y="2680662"/>
            <a:ext cx="377825" cy="420687"/>
          </a:xfrm>
          <a:custGeom>
            <a:avLst/>
            <a:gdLst>
              <a:gd name="T0" fmla="*/ 817 w 1050"/>
              <a:gd name="T1" fmla="*/ 468 h 1168"/>
              <a:gd name="T2" fmla="*/ 817 w 1050"/>
              <a:gd name="T3" fmla="*/ 350 h 1168"/>
              <a:gd name="T4" fmla="*/ 232 w 1050"/>
              <a:gd name="T5" fmla="*/ 350 h 1168"/>
              <a:gd name="T6" fmla="*/ 232 w 1050"/>
              <a:gd name="T7" fmla="*/ 468 h 1168"/>
              <a:gd name="T8" fmla="*/ 817 w 1050"/>
              <a:gd name="T9" fmla="*/ 468 h 1168"/>
              <a:gd name="T10" fmla="*/ 817 w 1050"/>
              <a:gd name="T11" fmla="*/ 700 h 1168"/>
              <a:gd name="T12" fmla="*/ 817 w 1050"/>
              <a:gd name="T13" fmla="*/ 585 h 1168"/>
              <a:gd name="T14" fmla="*/ 232 w 1050"/>
              <a:gd name="T15" fmla="*/ 585 h 1168"/>
              <a:gd name="T16" fmla="*/ 232 w 1050"/>
              <a:gd name="T17" fmla="*/ 700 h 1168"/>
              <a:gd name="T18" fmla="*/ 817 w 1050"/>
              <a:gd name="T19" fmla="*/ 700 h 1168"/>
              <a:gd name="T20" fmla="*/ 642 w 1050"/>
              <a:gd name="T21" fmla="*/ 935 h 1168"/>
              <a:gd name="T22" fmla="*/ 642 w 1050"/>
              <a:gd name="T23" fmla="*/ 818 h 1168"/>
              <a:gd name="T24" fmla="*/ 232 w 1050"/>
              <a:gd name="T25" fmla="*/ 818 h 1168"/>
              <a:gd name="T26" fmla="*/ 232 w 1050"/>
              <a:gd name="T27" fmla="*/ 935 h 1168"/>
              <a:gd name="T28" fmla="*/ 642 w 1050"/>
              <a:gd name="T29" fmla="*/ 935 h 1168"/>
              <a:gd name="T30" fmla="*/ 525 w 1050"/>
              <a:gd name="T31" fmla="*/ 118 h 1168"/>
              <a:gd name="T32" fmla="*/ 467 w 1050"/>
              <a:gd name="T33" fmla="*/ 175 h 1168"/>
              <a:gd name="T34" fmla="*/ 525 w 1050"/>
              <a:gd name="T35" fmla="*/ 235 h 1168"/>
              <a:gd name="T36" fmla="*/ 582 w 1050"/>
              <a:gd name="T37" fmla="*/ 175 h 1168"/>
              <a:gd name="T38" fmla="*/ 525 w 1050"/>
              <a:gd name="T39" fmla="*/ 118 h 1168"/>
              <a:gd name="T40" fmla="*/ 1049 w 1050"/>
              <a:gd name="T41" fmla="*/ 235 h 1168"/>
              <a:gd name="T42" fmla="*/ 1049 w 1050"/>
              <a:gd name="T43" fmla="*/ 1050 h 1168"/>
              <a:gd name="T44" fmla="*/ 932 w 1050"/>
              <a:gd name="T45" fmla="*/ 1167 h 1168"/>
              <a:gd name="T46" fmla="*/ 117 w 1050"/>
              <a:gd name="T47" fmla="*/ 1167 h 1168"/>
              <a:gd name="T48" fmla="*/ 0 w 1050"/>
              <a:gd name="T49" fmla="*/ 1050 h 1168"/>
              <a:gd name="T50" fmla="*/ 0 w 1050"/>
              <a:gd name="T51" fmla="*/ 235 h 1168"/>
              <a:gd name="T52" fmla="*/ 117 w 1050"/>
              <a:gd name="T53" fmla="*/ 118 h 1168"/>
              <a:gd name="T54" fmla="*/ 361 w 1050"/>
              <a:gd name="T55" fmla="*/ 118 h 1168"/>
              <a:gd name="T56" fmla="*/ 525 w 1050"/>
              <a:gd name="T57" fmla="*/ 0 h 1168"/>
              <a:gd name="T58" fmla="*/ 689 w 1050"/>
              <a:gd name="T59" fmla="*/ 118 h 1168"/>
              <a:gd name="T60" fmla="*/ 932 w 1050"/>
              <a:gd name="T61" fmla="*/ 118 h 1168"/>
              <a:gd name="T62" fmla="*/ 1049 w 1050"/>
              <a:gd name="T63" fmla="*/ 235 h 1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50" h="1168">
                <a:moveTo>
                  <a:pt x="817" y="468"/>
                </a:moveTo>
                <a:lnTo>
                  <a:pt x="817" y="350"/>
                </a:lnTo>
                <a:lnTo>
                  <a:pt x="232" y="350"/>
                </a:lnTo>
                <a:lnTo>
                  <a:pt x="232" y="468"/>
                </a:lnTo>
                <a:lnTo>
                  <a:pt x="817" y="468"/>
                </a:lnTo>
                <a:close/>
                <a:moveTo>
                  <a:pt x="817" y="700"/>
                </a:moveTo>
                <a:lnTo>
                  <a:pt x="817" y="585"/>
                </a:lnTo>
                <a:lnTo>
                  <a:pt x="232" y="585"/>
                </a:lnTo>
                <a:lnTo>
                  <a:pt x="232" y="700"/>
                </a:lnTo>
                <a:lnTo>
                  <a:pt x="817" y="700"/>
                </a:lnTo>
                <a:close/>
                <a:moveTo>
                  <a:pt x="642" y="935"/>
                </a:moveTo>
                <a:lnTo>
                  <a:pt x="642" y="818"/>
                </a:lnTo>
                <a:lnTo>
                  <a:pt x="232" y="818"/>
                </a:lnTo>
                <a:lnTo>
                  <a:pt x="232" y="935"/>
                </a:lnTo>
                <a:lnTo>
                  <a:pt x="642" y="935"/>
                </a:lnTo>
                <a:close/>
                <a:moveTo>
                  <a:pt x="525" y="118"/>
                </a:moveTo>
                <a:cubicBezTo>
                  <a:pt x="493" y="118"/>
                  <a:pt x="467" y="143"/>
                  <a:pt x="467" y="175"/>
                </a:cubicBezTo>
                <a:cubicBezTo>
                  <a:pt x="467" y="208"/>
                  <a:pt x="493" y="235"/>
                  <a:pt x="525" y="235"/>
                </a:cubicBezTo>
                <a:cubicBezTo>
                  <a:pt x="558" y="235"/>
                  <a:pt x="582" y="208"/>
                  <a:pt x="582" y="175"/>
                </a:cubicBezTo>
                <a:cubicBezTo>
                  <a:pt x="582" y="143"/>
                  <a:pt x="558" y="118"/>
                  <a:pt x="525" y="118"/>
                </a:cubicBezTo>
                <a:close/>
                <a:moveTo>
                  <a:pt x="1049" y="235"/>
                </a:moveTo>
                <a:lnTo>
                  <a:pt x="1049" y="1050"/>
                </a:lnTo>
                <a:cubicBezTo>
                  <a:pt x="1049" y="1113"/>
                  <a:pt x="995" y="1167"/>
                  <a:pt x="932" y="1167"/>
                </a:cubicBezTo>
                <a:lnTo>
                  <a:pt x="117" y="1167"/>
                </a:lnTo>
                <a:cubicBezTo>
                  <a:pt x="55" y="1167"/>
                  <a:pt x="0" y="1113"/>
                  <a:pt x="0" y="1050"/>
                </a:cubicBezTo>
                <a:lnTo>
                  <a:pt x="0" y="235"/>
                </a:lnTo>
                <a:cubicBezTo>
                  <a:pt x="0" y="173"/>
                  <a:pt x="55" y="118"/>
                  <a:pt x="117" y="118"/>
                </a:cubicBezTo>
                <a:lnTo>
                  <a:pt x="361" y="118"/>
                </a:lnTo>
                <a:cubicBezTo>
                  <a:pt x="385" y="50"/>
                  <a:pt x="449" y="0"/>
                  <a:pt x="525" y="0"/>
                </a:cubicBezTo>
                <a:cubicBezTo>
                  <a:pt x="602" y="0"/>
                  <a:pt x="664" y="50"/>
                  <a:pt x="689" y="118"/>
                </a:cubicBezTo>
                <a:lnTo>
                  <a:pt x="932" y="118"/>
                </a:lnTo>
                <a:cubicBezTo>
                  <a:pt x="995" y="118"/>
                  <a:pt x="1049" y="173"/>
                  <a:pt x="1049" y="235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/>
          </a:p>
        </p:txBody>
      </p:sp>
      <p:sp>
        <p:nvSpPr>
          <p:cNvPr id="32" name="Freeform 132">
            <a:extLst>
              <a:ext uri="{FF2B5EF4-FFF2-40B4-BE49-F238E27FC236}">
                <a16:creationId xmlns:a16="http://schemas.microsoft.com/office/drawing/2014/main" id="{A04F344C-E920-4761-B64E-404A69219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7531" y="4214038"/>
            <a:ext cx="377825" cy="420687"/>
          </a:xfrm>
          <a:custGeom>
            <a:avLst/>
            <a:gdLst>
              <a:gd name="T0" fmla="*/ 407 w 1050"/>
              <a:gd name="T1" fmla="*/ 935 h 1168"/>
              <a:gd name="T2" fmla="*/ 874 w 1050"/>
              <a:gd name="T3" fmla="*/ 468 h 1168"/>
              <a:gd name="T4" fmla="*/ 792 w 1050"/>
              <a:gd name="T5" fmla="*/ 386 h 1168"/>
              <a:gd name="T6" fmla="*/ 407 w 1050"/>
              <a:gd name="T7" fmla="*/ 768 h 1168"/>
              <a:gd name="T8" fmla="*/ 257 w 1050"/>
              <a:gd name="T9" fmla="*/ 618 h 1168"/>
              <a:gd name="T10" fmla="*/ 175 w 1050"/>
              <a:gd name="T11" fmla="*/ 700 h 1168"/>
              <a:gd name="T12" fmla="*/ 407 w 1050"/>
              <a:gd name="T13" fmla="*/ 935 h 1168"/>
              <a:gd name="T14" fmla="*/ 524 w 1050"/>
              <a:gd name="T15" fmla="*/ 118 h 1168"/>
              <a:gd name="T16" fmla="*/ 467 w 1050"/>
              <a:gd name="T17" fmla="*/ 175 h 1168"/>
              <a:gd name="T18" fmla="*/ 524 w 1050"/>
              <a:gd name="T19" fmla="*/ 235 h 1168"/>
              <a:gd name="T20" fmla="*/ 582 w 1050"/>
              <a:gd name="T21" fmla="*/ 175 h 1168"/>
              <a:gd name="T22" fmla="*/ 524 w 1050"/>
              <a:gd name="T23" fmla="*/ 118 h 1168"/>
              <a:gd name="T24" fmla="*/ 1049 w 1050"/>
              <a:gd name="T25" fmla="*/ 235 h 1168"/>
              <a:gd name="T26" fmla="*/ 1049 w 1050"/>
              <a:gd name="T27" fmla="*/ 1050 h 1168"/>
              <a:gd name="T28" fmla="*/ 932 w 1050"/>
              <a:gd name="T29" fmla="*/ 1167 h 1168"/>
              <a:gd name="T30" fmla="*/ 117 w 1050"/>
              <a:gd name="T31" fmla="*/ 1167 h 1168"/>
              <a:gd name="T32" fmla="*/ 0 w 1050"/>
              <a:gd name="T33" fmla="*/ 1050 h 1168"/>
              <a:gd name="T34" fmla="*/ 0 w 1050"/>
              <a:gd name="T35" fmla="*/ 235 h 1168"/>
              <a:gd name="T36" fmla="*/ 117 w 1050"/>
              <a:gd name="T37" fmla="*/ 118 h 1168"/>
              <a:gd name="T38" fmla="*/ 360 w 1050"/>
              <a:gd name="T39" fmla="*/ 118 h 1168"/>
              <a:gd name="T40" fmla="*/ 524 w 1050"/>
              <a:gd name="T41" fmla="*/ 0 h 1168"/>
              <a:gd name="T42" fmla="*/ 688 w 1050"/>
              <a:gd name="T43" fmla="*/ 118 h 1168"/>
              <a:gd name="T44" fmla="*/ 932 w 1050"/>
              <a:gd name="T45" fmla="*/ 118 h 1168"/>
              <a:gd name="T46" fmla="*/ 1049 w 1050"/>
              <a:gd name="T47" fmla="*/ 235 h 1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050" h="1168">
                <a:moveTo>
                  <a:pt x="407" y="935"/>
                </a:moveTo>
                <a:lnTo>
                  <a:pt x="874" y="468"/>
                </a:lnTo>
                <a:lnTo>
                  <a:pt x="792" y="386"/>
                </a:lnTo>
                <a:lnTo>
                  <a:pt x="407" y="768"/>
                </a:lnTo>
                <a:lnTo>
                  <a:pt x="257" y="618"/>
                </a:lnTo>
                <a:lnTo>
                  <a:pt x="175" y="700"/>
                </a:lnTo>
                <a:lnTo>
                  <a:pt x="407" y="935"/>
                </a:lnTo>
                <a:close/>
                <a:moveTo>
                  <a:pt x="524" y="118"/>
                </a:moveTo>
                <a:cubicBezTo>
                  <a:pt x="492" y="118"/>
                  <a:pt x="467" y="143"/>
                  <a:pt x="467" y="175"/>
                </a:cubicBezTo>
                <a:cubicBezTo>
                  <a:pt x="467" y="208"/>
                  <a:pt x="492" y="235"/>
                  <a:pt x="524" y="235"/>
                </a:cubicBezTo>
                <a:cubicBezTo>
                  <a:pt x="557" y="235"/>
                  <a:pt x="582" y="208"/>
                  <a:pt x="582" y="175"/>
                </a:cubicBezTo>
                <a:cubicBezTo>
                  <a:pt x="582" y="143"/>
                  <a:pt x="557" y="118"/>
                  <a:pt x="524" y="118"/>
                </a:cubicBezTo>
                <a:close/>
                <a:moveTo>
                  <a:pt x="1049" y="235"/>
                </a:moveTo>
                <a:lnTo>
                  <a:pt x="1049" y="1050"/>
                </a:lnTo>
                <a:cubicBezTo>
                  <a:pt x="1049" y="1113"/>
                  <a:pt x="995" y="1167"/>
                  <a:pt x="932" y="1167"/>
                </a:cubicBezTo>
                <a:lnTo>
                  <a:pt x="117" y="1167"/>
                </a:lnTo>
                <a:cubicBezTo>
                  <a:pt x="54" y="1167"/>
                  <a:pt x="0" y="1113"/>
                  <a:pt x="0" y="1050"/>
                </a:cubicBezTo>
                <a:lnTo>
                  <a:pt x="0" y="235"/>
                </a:lnTo>
                <a:cubicBezTo>
                  <a:pt x="0" y="173"/>
                  <a:pt x="54" y="118"/>
                  <a:pt x="117" y="118"/>
                </a:cubicBezTo>
                <a:lnTo>
                  <a:pt x="360" y="118"/>
                </a:lnTo>
                <a:cubicBezTo>
                  <a:pt x="385" y="50"/>
                  <a:pt x="448" y="0"/>
                  <a:pt x="524" y="0"/>
                </a:cubicBezTo>
                <a:cubicBezTo>
                  <a:pt x="601" y="0"/>
                  <a:pt x="664" y="50"/>
                  <a:pt x="688" y="118"/>
                </a:cubicBezTo>
                <a:lnTo>
                  <a:pt x="932" y="118"/>
                </a:lnTo>
                <a:cubicBezTo>
                  <a:pt x="995" y="118"/>
                  <a:pt x="1049" y="173"/>
                  <a:pt x="1049" y="235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7DCFEE4-1EDD-4D3D-9C88-F6F27400893F}"/>
              </a:ext>
            </a:extLst>
          </p:cNvPr>
          <p:cNvSpPr txBox="1"/>
          <p:nvPr/>
        </p:nvSpPr>
        <p:spPr>
          <a:xfrm>
            <a:off x="162838" y="3748854"/>
            <a:ext cx="400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Zustellung Zertifikat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C2E86FEB-2E54-479E-82AA-9328BAB4AC58}"/>
              </a:ext>
            </a:extLst>
          </p:cNvPr>
          <p:cNvSpPr txBox="1"/>
          <p:nvPr/>
        </p:nvSpPr>
        <p:spPr>
          <a:xfrm>
            <a:off x="162838" y="4091699"/>
            <a:ext cx="400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Beweis der Echtheit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7180D7B4-51F6-4C3E-819A-31B3E12B5160}"/>
              </a:ext>
            </a:extLst>
          </p:cNvPr>
          <p:cNvSpPr txBox="1"/>
          <p:nvPr/>
        </p:nvSpPr>
        <p:spPr>
          <a:xfrm>
            <a:off x="162838" y="4461031"/>
            <a:ext cx="4434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Geheimhaltung weiterer Informationen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069ACC4-FEF0-4039-99F7-D27F8A442979}"/>
              </a:ext>
            </a:extLst>
          </p:cNvPr>
          <p:cNvSpPr txBox="1"/>
          <p:nvPr/>
        </p:nvSpPr>
        <p:spPr>
          <a:xfrm>
            <a:off x="708918" y="2254685"/>
            <a:ext cx="2322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B0F0"/>
                </a:solidFill>
              </a:rPr>
              <a:t>SERVICE PROVIDER</a:t>
            </a:r>
          </a:p>
          <a:p>
            <a:r>
              <a:rPr lang="de-DE" dirty="0">
                <a:solidFill>
                  <a:srgbClr val="00B0F0"/>
                </a:solidFill>
              </a:rPr>
              <a:t>E-Wallet</a:t>
            </a:r>
          </a:p>
        </p:txBody>
      </p:sp>
    </p:spTree>
    <p:extLst>
      <p:ext uri="{BB962C8B-B14F-4D97-AF65-F5344CB8AC3E}">
        <p14:creationId xmlns:p14="http://schemas.microsoft.com/office/powerpoint/2010/main" val="211790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  <p:bldP spid="32" grpId="0" animBg="1"/>
      <p:bldP spid="4" grpId="0"/>
      <p:bldP spid="33" grpId="0"/>
      <p:bldP spid="34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88133DF-AC3F-4075-B95C-CEC132C1AA66}"/>
              </a:ext>
            </a:extLst>
          </p:cNvPr>
          <p:cNvSpPr/>
          <p:nvPr/>
        </p:nvSpPr>
        <p:spPr>
          <a:xfrm>
            <a:off x="5362039" y="732629"/>
            <a:ext cx="6448962" cy="155020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3D20EE-B238-4CAC-A962-240AFEE9B958}"/>
              </a:ext>
            </a:extLst>
          </p:cNvPr>
          <p:cNvSpPr txBox="1"/>
          <p:nvPr/>
        </p:nvSpPr>
        <p:spPr>
          <a:xfrm>
            <a:off x="5359103" y="1048710"/>
            <a:ext cx="644896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600" b="1" spc="6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Lato" charset="0"/>
              </a:rPr>
              <a:t>LÖSUNGSANSATZ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53FC7A-9D77-4235-B76C-DDF998553104}"/>
              </a:ext>
            </a:extLst>
          </p:cNvPr>
          <p:cNvSpPr txBox="1"/>
          <p:nvPr/>
        </p:nvSpPr>
        <p:spPr>
          <a:xfrm>
            <a:off x="7159621" y="1756597"/>
            <a:ext cx="43797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spc="300" dirty="0">
                <a:solidFill>
                  <a:schemeClr val="bg1"/>
                </a:solidFill>
                <a:latin typeface="Merriweather" panose="00000500000000000000" pitchFamily="50" charset="0"/>
                <a:ea typeface="Helmet" pitchFamily="50" charset="-128"/>
                <a:cs typeface="Helmet" pitchFamily="50" charset="-128"/>
              </a:rPr>
              <a:t>Trusted Third Party Risk Management Platform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F2F5EE5-E220-421A-9DE5-67FF046B950F}"/>
              </a:ext>
            </a:extLst>
          </p:cNvPr>
          <p:cNvSpPr txBox="1"/>
          <p:nvPr/>
        </p:nvSpPr>
        <p:spPr>
          <a:xfrm>
            <a:off x="1181100" y="2011257"/>
            <a:ext cx="363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Basis: Onboarding Demo Tier 1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289814B-22EE-4185-8188-FF1C89B6F5B4}"/>
              </a:ext>
            </a:extLst>
          </p:cNvPr>
          <p:cNvSpPr txBox="1"/>
          <p:nvPr/>
        </p:nvSpPr>
        <p:spPr>
          <a:xfrm>
            <a:off x="1181098" y="2968518"/>
            <a:ext cx="618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Erweiterung: Rekursiver Algorithmus zur Abfrage von Zertifikaten</a:t>
            </a:r>
            <a:endParaRPr lang="de-DE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AA4EC92-45B7-4E20-BCFA-5FAF5E570E07}"/>
              </a:ext>
            </a:extLst>
          </p:cNvPr>
          <p:cNvSpPr txBox="1"/>
          <p:nvPr/>
        </p:nvSpPr>
        <p:spPr>
          <a:xfrm>
            <a:off x="1181098" y="3897399"/>
            <a:ext cx="56080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Modellrahmen: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4 Zulieferer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3 Dienstleister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Kategorisierung durch Ausstellungsbehörde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Dienstleister nicht mit SC-relevanten Stoffen beliefert </a:t>
            </a: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ACDBED64-B7FD-4615-BAEF-931C50452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510" y="2990074"/>
            <a:ext cx="586588" cy="407631"/>
          </a:xfrm>
          <a:custGeom>
            <a:avLst/>
            <a:gdLst>
              <a:gd name="T0" fmla="*/ 0 w 1166"/>
              <a:gd name="T1" fmla="*/ 582 h 818"/>
              <a:gd name="T2" fmla="*/ 0 w 1166"/>
              <a:gd name="T3" fmla="*/ 467 h 818"/>
              <a:gd name="T4" fmla="*/ 465 w 1166"/>
              <a:gd name="T5" fmla="*/ 467 h 818"/>
              <a:gd name="T6" fmla="*/ 465 w 1166"/>
              <a:gd name="T7" fmla="*/ 582 h 818"/>
              <a:gd name="T8" fmla="*/ 0 w 1166"/>
              <a:gd name="T9" fmla="*/ 582 h 818"/>
              <a:gd name="T10" fmla="*/ 932 w 1166"/>
              <a:gd name="T11" fmla="*/ 467 h 818"/>
              <a:gd name="T12" fmla="*/ 1165 w 1166"/>
              <a:gd name="T13" fmla="*/ 467 h 818"/>
              <a:gd name="T14" fmla="*/ 1165 w 1166"/>
              <a:gd name="T15" fmla="*/ 582 h 818"/>
              <a:gd name="T16" fmla="*/ 932 w 1166"/>
              <a:gd name="T17" fmla="*/ 582 h 818"/>
              <a:gd name="T18" fmla="*/ 932 w 1166"/>
              <a:gd name="T19" fmla="*/ 817 h 818"/>
              <a:gd name="T20" fmla="*/ 815 w 1166"/>
              <a:gd name="T21" fmla="*/ 817 h 818"/>
              <a:gd name="T22" fmla="*/ 815 w 1166"/>
              <a:gd name="T23" fmla="*/ 582 h 818"/>
              <a:gd name="T24" fmla="*/ 582 w 1166"/>
              <a:gd name="T25" fmla="*/ 582 h 818"/>
              <a:gd name="T26" fmla="*/ 582 w 1166"/>
              <a:gd name="T27" fmla="*/ 467 h 818"/>
              <a:gd name="T28" fmla="*/ 815 w 1166"/>
              <a:gd name="T29" fmla="*/ 467 h 818"/>
              <a:gd name="T30" fmla="*/ 815 w 1166"/>
              <a:gd name="T31" fmla="*/ 232 h 818"/>
              <a:gd name="T32" fmla="*/ 932 w 1166"/>
              <a:gd name="T33" fmla="*/ 232 h 818"/>
              <a:gd name="T34" fmla="*/ 932 w 1166"/>
              <a:gd name="T35" fmla="*/ 467 h 818"/>
              <a:gd name="T36" fmla="*/ 700 w 1166"/>
              <a:gd name="T37" fmla="*/ 117 h 818"/>
              <a:gd name="T38" fmla="*/ 0 w 1166"/>
              <a:gd name="T39" fmla="*/ 117 h 818"/>
              <a:gd name="T40" fmla="*/ 0 w 1166"/>
              <a:gd name="T41" fmla="*/ 0 h 818"/>
              <a:gd name="T42" fmla="*/ 700 w 1166"/>
              <a:gd name="T43" fmla="*/ 0 h 818"/>
              <a:gd name="T44" fmla="*/ 700 w 1166"/>
              <a:gd name="T45" fmla="*/ 117 h 818"/>
              <a:gd name="T46" fmla="*/ 700 w 1166"/>
              <a:gd name="T47" fmla="*/ 232 h 818"/>
              <a:gd name="T48" fmla="*/ 700 w 1166"/>
              <a:gd name="T49" fmla="*/ 350 h 818"/>
              <a:gd name="T50" fmla="*/ 0 w 1166"/>
              <a:gd name="T51" fmla="*/ 350 h 818"/>
              <a:gd name="T52" fmla="*/ 0 w 1166"/>
              <a:gd name="T53" fmla="*/ 232 h 818"/>
              <a:gd name="T54" fmla="*/ 700 w 1166"/>
              <a:gd name="T55" fmla="*/ 232 h 8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166" h="818">
                <a:moveTo>
                  <a:pt x="0" y="582"/>
                </a:moveTo>
                <a:lnTo>
                  <a:pt x="0" y="467"/>
                </a:lnTo>
                <a:lnTo>
                  <a:pt x="465" y="467"/>
                </a:lnTo>
                <a:lnTo>
                  <a:pt x="465" y="582"/>
                </a:lnTo>
                <a:lnTo>
                  <a:pt x="0" y="582"/>
                </a:lnTo>
                <a:close/>
                <a:moveTo>
                  <a:pt x="932" y="467"/>
                </a:moveTo>
                <a:lnTo>
                  <a:pt x="1165" y="467"/>
                </a:lnTo>
                <a:lnTo>
                  <a:pt x="1165" y="582"/>
                </a:lnTo>
                <a:lnTo>
                  <a:pt x="932" y="582"/>
                </a:lnTo>
                <a:lnTo>
                  <a:pt x="932" y="817"/>
                </a:lnTo>
                <a:lnTo>
                  <a:pt x="815" y="817"/>
                </a:lnTo>
                <a:lnTo>
                  <a:pt x="815" y="582"/>
                </a:lnTo>
                <a:lnTo>
                  <a:pt x="582" y="582"/>
                </a:lnTo>
                <a:lnTo>
                  <a:pt x="582" y="467"/>
                </a:lnTo>
                <a:lnTo>
                  <a:pt x="815" y="467"/>
                </a:lnTo>
                <a:lnTo>
                  <a:pt x="815" y="232"/>
                </a:lnTo>
                <a:lnTo>
                  <a:pt x="932" y="232"/>
                </a:lnTo>
                <a:lnTo>
                  <a:pt x="932" y="467"/>
                </a:lnTo>
                <a:close/>
                <a:moveTo>
                  <a:pt x="700" y="117"/>
                </a:moveTo>
                <a:lnTo>
                  <a:pt x="0" y="117"/>
                </a:lnTo>
                <a:lnTo>
                  <a:pt x="0" y="0"/>
                </a:lnTo>
                <a:lnTo>
                  <a:pt x="700" y="0"/>
                </a:lnTo>
                <a:lnTo>
                  <a:pt x="700" y="117"/>
                </a:lnTo>
                <a:close/>
                <a:moveTo>
                  <a:pt x="700" y="232"/>
                </a:moveTo>
                <a:lnTo>
                  <a:pt x="700" y="350"/>
                </a:lnTo>
                <a:lnTo>
                  <a:pt x="0" y="350"/>
                </a:lnTo>
                <a:lnTo>
                  <a:pt x="0" y="232"/>
                </a:lnTo>
                <a:lnTo>
                  <a:pt x="700" y="232"/>
                </a:lnTo>
                <a:close/>
              </a:path>
            </a:pathLst>
          </a:custGeom>
          <a:solidFill>
            <a:srgbClr val="01010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/>
          </a:p>
        </p:txBody>
      </p:sp>
      <p:sp>
        <p:nvSpPr>
          <p:cNvPr id="17" name="Freeform 39">
            <a:extLst>
              <a:ext uri="{FF2B5EF4-FFF2-40B4-BE49-F238E27FC236}">
                <a16:creationId xmlns:a16="http://schemas.microsoft.com/office/drawing/2014/main" id="{3885FF88-C35C-40B7-AF59-5762C90E6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917" y="2011257"/>
            <a:ext cx="390418" cy="357812"/>
          </a:xfrm>
          <a:custGeom>
            <a:avLst/>
            <a:gdLst>
              <a:gd name="T0" fmla="*/ 0 w 1050"/>
              <a:gd name="T1" fmla="*/ 0 h 699"/>
              <a:gd name="T2" fmla="*/ 1049 w 1050"/>
              <a:gd name="T3" fmla="*/ 0 h 699"/>
              <a:gd name="T4" fmla="*/ 1049 w 1050"/>
              <a:gd name="T5" fmla="*/ 117 h 699"/>
              <a:gd name="T6" fmla="*/ 0 w 1050"/>
              <a:gd name="T7" fmla="*/ 117 h 699"/>
              <a:gd name="T8" fmla="*/ 0 w 1050"/>
              <a:gd name="T9" fmla="*/ 0 h 699"/>
              <a:gd name="T10" fmla="*/ 0 w 1050"/>
              <a:gd name="T11" fmla="*/ 406 h 699"/>
              <a:gd name="T12" fmla="*/ 0 w 1050"/>
              <a:gd name="T13" fmla="*/ 292 h 699"/>
              <a:gd name="T14" fmla="*/ 1049 w 1050"/>
              <a:gd name="T15" fmla="*/ 292 h 699"/>
              <a:gd name="T16" fmla="*/ 1049 w 1050"/>
              <a:gd name="T17" fmla="*/ 406 h 699"/>
              <a:gd name="T18" fmla="*/ 0 w 1050"/>
              <a:gd name="T19" fmla="*/ 406 h 699"/>
              <a:gd name="T20" fmla="*/ 0 w 1050"/>
              <a:gd name="T21" fmla="*/ 698 h 699"/>
              <a:gd name="T22" fmla="*/ 0 w 1050"/>
              <a:gd name="T23" fmla="*/ 581 h 699"/>
              <a:gd name="T24" fmla="*/ 1049 w 1050"/>
              <a:gd name="T25" fmla="*/ 581 h 699"/>
              <a:gd name="T26" fmla="*/ 1049 w 1050"/>
              <a:gd name="T27" fmla="*/ 698 h 699"/>
              <a:gd name="T28" fmla="*/ 0 w 1050"/>
              <a:gd name="T29" fmla="*/ 698 h 6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050" h="699">
                <a:moveTo>
                  <a:pt x="0" y="0"/>
                </a:moveTo>
                <a:lnTo>
                  <a:pt x="1049" y="0"/>
                </a:lnTo>
                <a:lnTo>
                  <a:pt x="1049" y="117"/>
                </a:lnTo>
                <a:lnTo>
                  <a:pt x="0" y="117"/>
                </a:lnTo>
                <a:lnTo>
                  <a:pt x="0" y="0"/>
                </a:lnTo>
                <a:close/>
                <a:moveTo>
                  <a:pt x="0" y="406"/>
                </a:moveTo>
                <a:lnTo>
                  <a:pt x="0" y="292"/>
                </a:lnTo>
                <a:lnTo>
                  <a:pt x="1049" y="292"/>
                </a:lnTo>
                <a:lnTo>
                  <a:pt x="1049" y="406"/>
                </a:lnTo>
                <a:lnTo>
                  <a:pt x="0" y="406"/>
                </a:lnTo>
                <a:close/>
                <a:moveTo>
                  <a:pt x="0" y="698"/>
                </a:moveTo>
                <a:lnTo>
                  <a:pt x="0" y="581"/>
                </a:lnTo>
                <a:lnTo>
                  <a:pt x="1049" y="581"/>
                </a:lnTo>
                <a:lnTo>
                  <a:pt x="1049" y="698"/>
                </a:lnTo>
                <a:lnTo>
                  <a:pt x="0" y="698"/>
                </a:lnTo>
                <a:close/>
              </a:path>
            </a:pathLst>
          </a:custGeom>
          <a:solidFill>
            <a:srgbClr val="01010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/>
          </a:p>
        </p:txBody>
      </p:sp>
      <p:sp>
        <p:nvSpPr>
          <p:cNvPr id="18" name="Freeform 21">
            <a:extLst>
              <a:ext uri="{FF2B5EF4-FFF2-40B4-BE49-F238E27FC236}">
                <a16:creationId xmlns:a16="http://schemas.microsoft.com/office/drawing/2014/main" id="{E794F214-E7F4-4578-8D9C-4AE7D88B0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510" y="3867926"/>
            <a:ext cx="504825" cy="506413"/>
          </a:xfrm>
          <a:custGeom>
            <a:avLst/>
            <a:gdLst>
              <a:gd name="T0" fmla="*/ 0 w 1401"/>
              <a:gd name="T1" fmla="*/ 1172 h 1406"/>
              <a:gd name="T2" fmla="*/ 1400 w 1401"/>
              <a:gd name="T3" fmla="*/ 1172 h 1406"/>
              <a:gd name="T4" fmla="*/ 1400 w 1401"/>
              <a:gd name="T5" fmla="*/ 1405 h 1406"/>
              <a:gd name="T6" fmla="*/ 0 w 1401"/>
              <a:gd name="T7" fmla="*/ 1405 h 1406"/>
              <a:gd name="T8" fmla="*/ 0 w 1401"/>
              <a:gd name="T9" fmla="*/ 1172 h 1406"/>
              <a:gd name="T10" fmla="*/ 1209 w 1401"/>
              <a:gd name="T11" fmla="*/ 240 h 1406"/>
              <a:gd name="T12" fmla="*/ 1094 w 1401"/>
              <a:gd name="T13" fmla="*/ 355 h 1406"/>
              <a:gd name="T14" fmla="*/ 875 w 1401"/>
              <a:gd name="T15" fmla="*/ 136 h 1406"/>
              <a:gd name="T16" fmla="*/ 990 w 1401"/>
              <a:gd name="T17" fmla="*/ 21 h 1406"/>
              <a:gd name="T18" fmla="*/ 1072 w 1401"/>
              <a:gd name="T19" fmla="*/ 21 h 1406"/>
              <a:gd name="T20" fmla="*/ 1209 w 1401"/>
              <a:gd name="T21" fmla="*/ 158 h 1406"/>
              <a:gd name="T22" fmla="*/ 1209 w 1401"/>
              <a:gd name="T23" fmla="*/ 240 h 1406"/>
              <a:gd name="T24" fmla="*/ 1036 w 1401"/>
              <a:gd name="T25" fmla="*/ 412 h 1406"/>
              <a:gd name="T26" fmla="*/ 451 w 1401"/>
              <a:gd name="T27" fmla="*/ 997 h 1406"/>
              <a:gd name="T28" fmla="*/ 232 w 1401"/>
              <a:gd name="T29" fmla="*/ 997 h 1406"/>
              <a:gd name="T30" fmla="*/ 232 w 1401"/>
              <a:gd name="T31" fmla="*/ 779 h 1406"/>
              <a:gd name="T32" fmla="*/ 818 w 1401"/>
              <a:gd name="T33" fmla="*/ 194 h 1406"/>
              <a:gd name="T34" fmla="*/ 1036 w 1401"/>
              <a:gd name="T35" fmla="*/ 412 h 1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01" h="1406">
                <a:moveTo>
                  <a:pt x="0" y="1172"/>
                </a:moveTo>
                <a:lnTo>
                  <a:pt x="1400" y="1172"/>
                </a:lnTo>
                <a:lnTo>
                  <a:pt x="1400" y="1405"/>
                </a:lnTo>
                <a:lnTo>
                  <a:pt x="0" y="1405"/>
                </a:lnTo>
                <a:lnTo>
                  <a:pt x="0" y="1172"/>
                </a:lnTo>
                <a:close/>
                <a:moveTo>
                  <a:pt x="1209" y="240"/>
                </a:moveTo>
                <a:lnTo>
                  <a:pt x="1094" y="355"/>
                </a:lnTo>
                <a:lnTo>
                  <a:pt x="875" y="136"/>
                </a:lnTo>
                <a:lnTo>
                  <a:pt x="990" y="21"/>
                </a:lnTo>
                <a:cubicBezTo>
                  <a:pt x="1012" y="0"/>
                  <a:pt x="1050" y="0"/>
                  <a:pt x="1072" y="21"/>
                </a:cubicBezTo>
                <a:lnTo>
                  <a:pt x="1209" y="158"/>
                </a:lnTo>
                <a:cubicBezTo>
                  <a:pt x="1230" y="180"/>
                  <a:pt x="1230" y="218"/>
                  <a:pt x="1209" y="240"/>
                </a:cubicBezTo>
                <a:close/>
                <a:moveTo>
                  <a:pt x="1036" y="412"/>
                </a:moveTo>
                <a:lnTo>
                  <a:pt x="451" y="997"/>
                </a:lnTo>
                <a:lnTo>
                  <a:pt x="232" y="997"/>
                </a:lnTo>
                <a:lnTo>
                  <a:pt x="232" y="779"/>
                </a:lnTo>
                <a:lnTo>
                  <a:pt x="818" y="194"/>
                </a:lnTo>
                <a:lnTo>
                  <a:pt x="1036" y="412"/>
                </a:lnTo>
                <a:close/>
              </a:path>
            </a:pathLst>
          </a:custGeom>
          <a:solidFill>
            <a:srgbClr val="01010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44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13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10" descr="Ein Bild, das drinnen, Tisch, sitzend, Tasse enthält.&#10;&#10;Automatisch generierte Beschreibung">
            <a:extLst>
              <a:ext uri="{FF2B5EF4-FFF2-40B4-BE49-F238E27FC236}">
                <a16:creationId xmlns:a16="http://schemas.microsoft.com/office/drawing/2014/main" id="{B5CA0238-76FD-41DA-8B88-517F98D6A19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10000"/>
          <a:stretch>
            <a:fillRect/>
          </a:stretch>
        </p:blipFill>
        <p:spPr>
          <a:xfrm>
            <a:off x="381000" y="381000"/>
            <a:ext cx="11430000" cy="6096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D34E24E-D2E8-482F-9E32-C0C62CA92D1B}"/>
              </a:ext>
            </a:extLst>
          </p:cNvPr>
          <p:cNvSpPr/>
          <p:nvPr/>
        </p:nvSpPr>
        <p:spPr>
          <a:xfrm>
            <a:off x="381000" y="3941962"/>
            <a:ext cx="11430000" cy="182880"/>
          </a:xfrm>
          <a:prstGeom prst="rect">
            <a:avLst/>
          </a:prstGeom>
          <a:solidFill>
            <a:srgbClr val="2B1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F0A2DF-18BA-4DCA-82FB-A9B424A3882E}"/>
              </a:ext>
            </a:extLst>
          </p:cNvPr>
          <p:cNvSpPr txBox="1"/>
          <p:nvPr/>
        </p:nvSpPr>
        <p:spPr>
          <a:xfrm>
            <a:off x="381000" y="1099335"/>
            <a:ext cx="1143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6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Lato" charset="0"/>
              </a:rPr>
              <a:t>THIRD PARTY RISK MANAGEMENT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7CA9CA-5424-4845-A3AE-C280B39580FC}"/>
              </a:ext>
            </a:extLst>
          </p:cNvPr>
          <p:cNvSpPr txBox="1"/>
          <p:nvPr/>
        </p:nvSpPr>
        <p:spPr>
          <a:xfrm>
            <a:off x="4024764" y="3533377"/>
            <a:ext cx="4142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spc="300" dirty="0">
                <a:solidFill>
                  <a:schemeClr val="bg1"/>
                </a:solidFill>
                <a:latin typeface="Merriweather" panose="00000500000000000000" pitchFamily="50" charset="0"/>
                <a:ea typeface="Helmet" pitchFamily="50" charset="-128"/>
                <a:cs typeface="Helmet" pitchFamily="50" charset="-128"/>
              </a:rPr>
              <a:t>Blockchain Challenge Universität Basel und Novartis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29D745-EE81-4E92-9166-22F4A2593F70}"/>
              </a:ext>
            </a:extLst>
          </p:cNvPr>
          <p:cNvSpPr txBox="1"/>
          <p:nvPr/>
        </p:nvSpPr>
        <p:spPr>
          <a:xfrm>
            <a:off x="4315146" y="5681609"/>
            <a:ext cx="3504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600" dirty="0">
                <a:solidFill>
                  <a:schemeClr val="bg1"/>
                </a:solidFill>
                <a:latin typeface="Lato"/>
                <a:ea typeface="Helmet" pitchFamily="50" charset="-128"/>
                <a:cs typeface="Poppins" panose="00000500000000000000" pitchFamily="50" charset="0"/>
              </a:rPr>
              <a:t>Florian </a:t>
            </a:r>
            <a:r>
              <a:rPr lang="en-US" sz="1200" spc="600" dirty="0" err="1">
                <a:solidFill>
                  <a:schemeClr val="bg1"/>
                </a:solidFill>
                <a:latin typeface="Lato"/>
                <a:ea typeface="Helmet" pitchFamily="50" charset="-128"/>
                <a:cs typeface="Poppins" panose="00000500000000000000" pitchFamily="50" charset="0"/>
              </a:rPr>
              <a:t>Gronde</a:t>
            </a:r>
            <a:r>
              <a:rPr lang="en-US" sz="1200" spc="600" dirty="0">
                <a:solidFill>
                  <a:schemeClr val="bg1"/>
                </a:solidFill>
                <a:latin typeface="Lato"/>
                <a:ea typeface="Helmet" pitchFamily="50" charset="-128"/>
                <a:cs typeface="Poppins" panose="00000500000000000000" pitchFamily="50" charset="0"/>
              </a:rPr>
              <a:t> und Julius </a:t>
            </a:r>
            <a:r>
              <a:rPr lang="en-US" sz="1200" spc="600" dirty="0" err="1">
                <a:solidFill>
                  <a:schemeClr val="bg1"/>
                </a:solidFill>
                <a:latin typeface="Lato"/>
                <a:ea typeface="Helmet" pitchFamily="50" charset="-128"/>
                <a:cs typeface="Poppins" panose="00000500000000000000" pitchFamily="50" charset="0"/>
              </a:rPr>
              <a:t>Lüttin</a:t>
            </a:r>
            <a:endParaRPr lang="en-US" sz="1200" spc="600" dirty="0">
              <a:solidFill>
                <a:schemeClr val="bg1"/>
              </a:solidFill>
              <a:latin typeface="Lato"/>
              <a:ea typeface="Helmet" pitchFamily="50" charset="-128"/>
              <a:cs typeface="Poppins" panose="00000500000000000000" pitchFamily="50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634FFD7-E7E9-4C00-AC9A-4AEFF6E0B5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792" y="501937"/>
            <a:ext cx="1333578" cy="1087867"/>
          </a:xfrm>
          <a:prstGeom prst="rect">
            <a:avLst/>
          </a:prstGeom>
        </p:spPr>
      </p:pic>
      <p:pic>
        <p:nvPicPr>
          <p:cNvPr id="15" name="Grafik 14" descr="Ein Bild, das Essen, Zeichnung, Hemd enthält.&#10;&#10;Automatisch generierte Beschreibung">
            <a:extLst>
              <a:ext uri="{FF2B5EF4-FFF2-40B4-BE49-F238E27FC236}">
                <a16:creationId xmlns:a16="http://schemas.microsoft.com/office/drawing/2014/main" id="{6D71FC59-57A2-4322-9669-36875BF88E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26" y="510006"/>
            <a:ext cx="1462730" cy="117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9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C16550D-5B53-4050-B69D-3C4319A4F904}"/>
              </a:ext>
            </a:extLst>
          </p:cNvPr>
          <p:cNvSpPr/>
          <p:nvPr/>
        </p:nvSpPr>
        <p:spPr>
          <a:xfrm>
            <a:off x="0" y="0"/>
            <a:ext cx="5913120" cy="2586446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6945D5-A781-490C-BC51-AE65BD985836}"/>
              </a:ext>
            </a:extLst>
          </p:cNvPr>
          <p:cNvSpPr txBox="1"/>
          <p:nvPr/>
        </p:nvSpPr>
        <p:spPr>
          <a:xfrm>
            <a:off x="4371985" y="6230779"/>
            <a:ext cx="36726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spc="600" dirty="0">
                <a:solidFill>
                  <a:schemeClr val="bg1">
                    <a:lumMod val="65000"/>
                  </a:schemeClr>
                </a:solidFill>
                <a:latin typeface="Lato"/>
                <a:ea typeface="Helmet" pitchFamily="50" charset="-128"/>
                <a:cs typeface="Poppins" panose="00000500000000000000" pitchFamily="50" charset="0"/>
              </a:rPr>
              <a:t>Blockchain Challenge 2019</a:t>
            </a:r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EB226147-68A9-4D2D-8267-E15B9CE0D0C4}"/>
              </a:ext>
            </a:extLst>
          </p:cNvPr>
          <p:cNvSpPr txBox="1"/>
          <p:nvPr/>
        </p:nvSpPr>
        <p:spPr>
          <a:xfrm>
            <a:off x="10275" y="877724"/>
            <a:ext cx="43617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spc="6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Lato" charset="0"/>
              </a:rPr>
              <a:t>DEMO TIER 1</a:t>
            </a:r>
          </a:p>
        </p:txBody>
      </p:sp>
      <p:pic>
        <p:nvPicPr>
          <p:cNvPr id="4" name="Sequence #1(1)">
            <a:hlinkClick r:id="" action="ppaction://media"/>
            <a:extLst>
              <a:ext uri="{FF2B5EF4-FFF2-40B4-BE49-F238E27FC236}">
                <a16:creationId xmlns:a16="http://schemas.microsoft.com/office/drawing/2014/main" id="{71E60C60-B9E6-49BA-BA47-FD4441C2DF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81725" cy="685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7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4CF184-5A68-410C-8367-9192ECB2F8C3}"/>
              </a:ext>
            </a:extLst>
          </p:cNvPr>
          <p:cNvSpPr txBox="1"/>
          <p:nvPr/>
        </p:nvSpPr>
        <p:spPr>
          <a:xfrm>
            <a:off x="6597028" y="946811"/>
            <a:ext cx="5213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spc="6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Lato" charset="0"/>
                <a:hlinkClick r:id="rId2"/>
              </a:rPr>
              <a:t>MOCKUP</a:t>
            </a:r>
            <a:endParaRPr lang="en-US" sz="4800" b="1" spc="600" dirty="0">
              <a:solidFill>
                <a:schemeClr val="tx2">
                  <a:lumMod val="85000"/>
                  <a:lumOff val="15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Lato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23D505-C4BE-4C38-ADAB-F9D09EA656B2}"/>
              </a:ext>
            </a:extLst>
          </p:cNvPr>
          <p:cNvSpPr txBox="1"/>
          <p:nvPr/>
        </p:nvSpPr>
        <p:spPr>
          <a:xfrm>
            <a:off x="10407383" y="1731471"/>
            <a:ext cx="13035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chemeClr val="tx2">
                    <a:lumMod val="65000"/>
                    <a:lumOff val="35000"/>
                  </a:schemeClr>
                </a:solidFill>
                <a:latin typeface="Merriweather" panose="00000500000000000000" pitchFamily="50" charset="0"/>
                <a:ea typeface="Helmet" pitchFamily="50" charset="-128"/>
                <a:cs typeface="Helmet" pitchFamily="50" charset="-128"/>
              </a:rPr>
              <a:t>REQUEST FOR PROOF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EF8442-FF12-4599-A815-C7A6998EA46F}"/>
              </a:ext>
            </a:extLst>
          </p:cNvPr>
          <p:cNvSpPr txBox="1"/>
          <p:nvPr/>
        </p:nvSpPr>
        <p:spPr>
          <a:xfrm>
            <a:off x="7878727" y="6081823"/>
            <a:ext cx="39041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spc="600" dirty="0">
                <a:solidFill>
                  <a:schemeClr val="bg1">
                    <a:lumMod val="65000"/>
                  </a:schemeClr>
                </a:solidFill>
                <a:latin typeface="Lato"/>
                <a:ea typeface="Helmet" pitchFamily="50" charset="-128"/>
                <a:cs typeface="Poppins" panose="00000500000000000000" pitchFamily="50" charset="0"/>
              </a:rPr>
              <a:t>Blockchain Challenge 2019</a:t>
            </a:r>
          </a:p>
        </p:txBody>
      </p:sp>
      <p:pic>
        <p:nvPicPr>
          <p:cNvPr id="11" name="Grafik 10" descr="Ein Bild, das Essen, Zeichnung, Hemd enthält.&#10;&#10;Automatisch generierte Beschreibung">
            <a:extLst>
              <a:ext uri="{FF2B5EF4-FFF2-40B4-BE49-F238E27FC236}">
                <a16:creationId xmlns:a16="http://schemas.microsoft.com/office/drawing/2014/main" id="{5B215A80-0D7C-4B00-968E-39F7D2FD31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0" y="2062333"/>
            <a:ext cx="1714500" cy="1371600"/>
          </a:xfrm>
          <a:prstGeom prst="rect">
            <a:avLst/>
          </a:prstGeom>
        </p:spPr>
      </p:pic>
      <p:pic>
        <p:nvPicPr>
          <p:cNvPr id="12" name="Grafik 11" descr="Ein Bild, das Objekt, Uhr, Raum, Zeichnung enthält.&#10;&#10;Automatisch generierte Beschreibung">
            <a:extLst>
              <a:ext uri="{FF2B5EF4-FFF2-40B4-BE49-F238E27FC236}">
                <a16:creationId xmlns:a16="http://schemas.microsoft.com/office/drawing/2014/main" id="{58C26BFA-DBFC-49AA-8C32-6A79CE2C4F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727" y="3050747"/>
            <a:ext cx="863154" cy="863154"/>
          </a:xfrm>
          <a:prstGeom prst="rect">
            <a:avLst/>
          </a:prstGeom>
        </p:spPr>
      </p:pic>
      <p:pic>
        <p:nvPicPr>
          <p:cNvPr id="13" name="Grafik 12" descr="Ein Bild, das Objekt, Uhr, Zeichnung enthält.&#10;&#10;Automatisch generierte Beschreibung">
            <a:extLst>
              <a:ext uri="{FF2B5EF4-FFF2-40B4-BE49-F238E27FC236}">
                <a16:creationId xmlns:a16="http://schemas.microsoft.com/office/drawing/2014/main" id="{A6D56A23-5363-45A8-A11E-33059DCFBA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727" y="1756016"/>
            <a:ext cx="863154" cy="863154"/>
          </a:xfrm>
          <a:prstGeom prst="rect">
            <a:avLst/>
          </a:prstGeom>
        </p:spPr>
      </p:pic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C2B76512-D8EA-44E3-9BB4-8C2BA29CC7FC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4668881" y="2187593"/>
            <a:ext cx="569869" cy="127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65C8ED4D-2733-420C-8EBD-C634BFACAF21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4668881" y="3303027"/>
            <a:ext cx="569869" cy="1792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fik 15" descr="Ein Bild, das Objekt enthält.&#10;&#10;Automatisch generierte Beschreibung">
            <a:extLst>
              <a:ext uri="{FF2B5EF4-FFF2-40B4-BE49-F238E27FC236}">
                <a16:creationId xmlns:a16="http://schemas.microsoft.com/office/drawing/2014/main" id="{2753EF12-7A9A-4F68-8C6D-8AEF44987D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87" y="3916833"/>
            <a:ext cx="619048" cy="619048"/>
          </a:xfrm>
          <a:prstGeom prst="rect">
            <a:avLst/>
          </a:prstGeom>
        </p:spPr>
      </p:pic>
      <p:pic>
        <p:nvPicPr>
          <p:cNvPr id="17" name="Grafik 1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0F26036B-6FDC-4EB3-B6BD-A76898FD69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40" y="2614406"/>
            <a:ext cx="619048" cy="61904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1E6E1A2-2150-4E11-8C0E-1671CAB5E4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87" y="1446492"/>
            <a:ext cx="619048" cy="619048"/>
          </a:xfrm>
          <a:prstGeom prst="rect">
            <a:avLst/>
          </a:prstGeom>
        </p:spPr>
      </p:pic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30CCED14-D253-4D21-8994-C84E41968630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1357535" y="1756016"/>
            <a:ext cx="2224909" cy="3095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0F207F25-898E-4F5B-812B-A633C3623B5F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1336588" y="2187593"/>
            <a:ext cx="2245856" cy="7363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9A807212-8BF7-4E30-BCCB-24CE933C5E1B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1357535" y="3559193"/>
            <a:ext cx="2224909" cy="667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D80361F3-A8F1-4CE5-85AF-C594521537CF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1336588" y="2923930"/>
            <a:ext cx="2245856" cy="5050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Bogen 23">
            <a:extLst>
              <a:ext uri="{FF2B5EF4-FFF2-40B4-BE49-F238E27FC236}">
                <a16:creationId xmlns:a16="http://schemas.microsoft.com/office/drawing/2014/main" id="{75CAE95B-3E5A-47EB-B9F2-6B7C3C6FB8FA}"/>
              </a:ext>
            </a:extLst>
          </p:cNvPr>
          <p:cNvSpPr/>
          <p:nvPr/>
        </p:nvSpPr>
        <p:spPr>
          <a:xfrm rot="13376849">
            <a:off x="3561499" y="968617"/>
            <a:ext cx="3788349" cy="3809552"/>
          </a:xfrm>
          <a:prstGeom prst="arc">
            <a:avLst/>
          </a:prstGeom>
          <a:noFill/>
          <a:ln>
            <a:solidFill>
              <a:schemeClr val="accent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F6C3C5BD-C4F2-4CB1-8660-540670271D24}"/>
              </a:ext>
            </a:extLst>
          </p:cNvPr>
          <p:cNvSpPr txBox="1"/>
          <p:nvPr/>
        </p:nvSpPr>
        <p:spPr>
          <a:xfrm>
            <a:off x="350729" y="463463"/>
            <a:ext cx="2630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spc="6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TIER N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F4CF6CBC-30AC-457C-AF1B-33C7FB0ABF7B}"/>
              </a:ext>
            </a:extLst>
          </p:cNvPr>
          <p:cNvSpPr txBox="1"/>
          <p:nvPr/>
        </p:nvSpPr>
        <p:spPr>
          <a:xfrm>
            <a:off x="3419605" y="463463"/>
            <a:ext cx="2630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spc="6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TIER 1</a:t>
            </a:r>
          </a:p>
        </p:txBody>
      </p:sp>
      <p:sp>
        <p:nvSpPr>
          <p:cNvPr id="28" name="Freeform 131">
            <a:extLst>
              <a:ext uri="{FF2B5EF4-FFF2-40B4-BE49-F238E27FC236}">
                <a16:creationId xmlns:a16="http://schemas.microsoft.com/office/drawing/2014/main" id="{FF8997AC-177F-46BA-9B83-87A023EFE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4838" y="1672784"/>
            <a:ext cx="377825" cy="420687"/>
          </a:xfrm>
          <a:custGeom>
            <a:avLst/>
            <a:gdLst>
              <a:gd name="T0" fmla="*/ 817 w 1050"/>
              <a:gd name="T1" fmla="*/ 468 h 1168"/>
              <a:gd name="T2" fmla="*/ 817 w 1050"/>
              <a:gd name="T3" fmla="*/ 350 h 1168"/>
              <a:gd name="T4" fmla="*/ 232 w 1050"/>
              <a:gd name="T5" fmla="*/ 350 h 1168"/>
              <a:gd name="T6" fmla="*/ 232 w 1050"/>
              <a:gd name="T7" fmla="*/ 468 h 1168"/>
              <a:gd name="T8" fmla="*/ 817 w 1050"/>
              <a:gd name="T9" fmla="*/ 468 h 1168"/>
              <a:gd name="T10" fmla="*/ 817 w 1050"/>
              <a:gd name="T11" fmla="*/ 700 h 1168"/>
              <a:gd name="T12" fmla="*/ 817 w 1050"/>
              <a:gd name="T13" fmla="*/ 585 h 1168"/>
              <a:gd name="T14" fmla="*/ 232 w 1050"/>
              <a:gd name="T15" fmla="*/ 585 h 1168"/>
              <a:gd name="T16" fmla="*/ 232 w 1050"/>
              <a:gd name="T17" fmla="*/ 700 h 1168"/>
              <a:gd name="T18" fmla="*/ 817 w 1050"/>
              <a:gd name="T19" fmla="*/ 700 h 1168"/>
              <a:gd name="T20" fmla="*/ 642 w 1050"/>
              <a:gd name="T21" fmla="*/ 935 h 1168"/>
              <a:gd name="T22" fmla="*/ 642 w 1050"/>
              <a:gd name="T23" fmla="*/ 818 h 1168"/>
              <a:gd name="T24" fmla="*/ 232 w 1050"/>
              <a:gd name="T25" fmla="*/ 818 h 1168"/>
              <a:gd name="T26" fmla="*/ 232 w 1050"/>
              <a:gd name="T27" fmla="*/ 935 h 1168"/>
              <a:gd name="T28" fmla="*/ 642 w 1050"/>
              <a:gd name="T29" fmla="*/ 935 h 1168"/>
              <a:gd name="T30" fmla="*/ 525 w 1050"/>
              <a:gd name="T31" fmla="*/ 118 h 1168"/>
              <a:gd name="T32" fmla="*/ 467 w 1050"/>
              <a:gd name="T33" fmla="*/ 175 h 1168"/>
              <a:gd name="T34" fmla="*/ 525 w 1050"/>
              <a:gd name="T35" fmla="*/ 235 h 1168"/>
              <a:gd name="T36" fmla="*/ 582 w 1050"/>
              <a:gd name="T37" fmla="*/ 175 h 1168"/>
              <a:gd name="T38" fmla="*/ 525 w 1050"/>
              <a:gd name="T39" fmla="*/ 118 h 1168"/>
              <a:gd name="T40" fmla="*/ 1049 w 1050"/>
              <a:gd name="T41" fmla="*/ 235 h 1168"/>
              <a:gd name="T42" fmla="*/ 1049 w 1050"/>
              <a:gd name="T43" fmla="*/ 1050 h 1168"/>
              <a:gd name="T44" fmla="*/ 932 w 1050"/>
              <a:gd name="T45" fmla="*/ 1167 h 1168"/>
              <a:gd name="T46" fmla="*/ 117 w 1050"/>
              <a:gd name="T47" fmla="*/ 1167 h 1168"/>
              <a:gd name="T48" fmla="*/ 0 w 1050"/>
              <a:gd name="T49" fmla="*/ 1050 h 1168"/>
              <a:gd name="T50" fmla="*/ 0 w 1050"/>
              <a:gd name="T51" fmla="*/ 235 h 1168"/>
              <a:gd name="T52" fmla="*/ 117 w 1050"/>
              <a:gd name="T53" fmla="*/ 118 h 1168"/>
              <a:gd name="T54" fmla="*/ 361 w 1050"/>
              <a:gd name="T55" fmla="*/ 118 h 1168"/>
              <a:gd name="T56" fmla="*/ 525 w 1050"/>
              <a:gd name="T57" fmla="*/ 0 h 1168"/>
              <a:gd name="T58" fmla="*/ 689 w 1050"/>
              <a:gd name="T59" fmla="*/ 118 h 1168"/>
              <a:gd name="T60" fmla="*/ 932 w 1050"/>
              <a:gd name="T61" fmla="*/ 118 h 1168"/>
              <a:gd name="T62" fmla="*/ 1049 w 1050"/>
              <a:gd name="T63" fmla="*/ 235 h 1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50" h="1168">
                <a:moveTo>
                  <a:pt x="817" y="468"/>
                </a:moveTo>
                <a:lnTo>
                  <a:pt x="817" y="350"/>
                </a:lnTo>
                <a:lnTo>
                  <a:pt x="232" y="350"/>
                </a:lnTo>
                <a:lnTo>
                  <a:pt x="232" y="468"/>
                </a:lnTo>
                <a:lnTo>
                  <a:pt x="817" y="468"/>
                </a:lnTo>
                <a:close/>
                <a:moveTo>
                  <a:pt x="817" y="700"/>
                </a:moveTo>
                <a:lnTo>
                  <a:pt x="817" y="585"/>
                </a:lnTo>
                <a:lnTo>
                  <a:pt x="232" y="585"/>
                </a:lnTo>
                <a:lnTo>
                  <a:pt x="232" y="700"/>
                </a:lnTo>
                <a:lnTo>
                  <a:pt x="817" y="700"/>
                </a:lnTo>
                <a:close/>
                <a:moveTo>
                  <a:pt x="642" y="935"/>
                </a:moveTo>
                <a:lnTo>
                  <a:pt x="642" y="818"/>
                </a:lnTo>
                <a:lnTo>
                  <a:pt x="232" y="818"/>
                </a:lnTo>
                <a:lnTo>
                  <a:pt x="232" y="935"/>
                </a:lnTo>
                <a:lnTo>
                  <a:pt x="642" y="935"/>
                </a:lnTo>
                <a:close/>
                <a:moveTo>
                  <a:pt x="525" y="118"/>
                </a:moveTo>
                <a:cubicBezTo>
                  <a:pt x="493" y="118"/>
                  <a:pt x="467" y="143"/>
                  <a:pt x="467" y="175"/>
                </a:cubicBezTo>
                <a:cubicBezTo>
                  <a:pt x="467" y="208"/>
                  <a:pt x="493" y="235"/>
                  <a:pt x="525" y="235"/>
                </a:cubicBezTo>
                <a:cubicBezTo>
                  <a:pt x="558" y="235"/>
                  <a:pt x="582" y="208"/>
                  <a:pt x="582" y="175"/>
                </a:cubicBezTo>
                <a:cubicBezTo>
                  <a:pt x="582" y="143"/>
                  <a:pt x="558" y="118"/>
                  <a:pt x="525" y="118"/>
                </a:cubicBezTo>
                <a:close/>
                <a:moveTo>
                  <a:pt x="1049" y="235"/>
                </a:moveTo>
                <a:lnTo>
                  <a:pt x="1049" y="1050"/>
                </a:lnTo>
                <a:cubicBezTo>
                  <a:pt x="1049" y="1113"/>
                  <a:pt x="995" y="1167"/>
                  <a:pt x="932" y="1167"/>
                </a:cubicBezTo>
                <a:lnTo>
                  <a:pt x="117" y="1167"/>
                </a:lnTo>
                <a:cubicBezTo>
                  <a:pt x="55" y="1167"/>
                  <a:pt x="0" y="1113"/>
                  <a:pt x="0" y="1050"/>
                </a:cubicBezTo>
                <a:lnTo>
                  <a:pt x="0" y="235"/>
                </a:lnTo>
                <a:cubicBezTo>
                  <a:pt x="0" y="173"/>
                  <a:pt x="55" y="118"/>
                  <a:pt x="117" y="118"/>
                </a:cubicBezTo>
                <a:lnTo>
                  <a:pt x="361" y="118"/>
                </a:lnTo>
                <a:cubicBezTo>
                  <a:pt x="385" y="50"/>
                  <a:pt x="449" y="0"/>
                  <a:pt x="525" y="0"/>
                </a:cubicBezTo>
                <a:cubicBezTo>
                  <a:pt x="602" y="0"/>
                  <a:pt x="664" y="50"/>
                  <a:pt x="689" y="118"/>
                </a:cubicBezTo>
                <a:lnTo>
                  <a:pt x="932" y="118"/>
                </a:lnTo>
                <a:cubicBezTo>
                  <a:pt x="995" y="118"/>
                  <a:pt x="1049" y="173"/>
                  <a:pt x="1049" y="235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/>
          </a:p>
        </p:txBody>
      </p:sp>
      <p:sp>
        <p:nvSpPr>
          <p:cNvPr id="29" name="Freeform 131">
            <a:extLst>
              <a:ext uri="{FF2B5EF4-FFF2-40B4-BE49-F238E27FC236}">
                <a16:creationId xmlns:a16="http://schemas.microsoft.com/office/drawing/2014/main" id="{9A4F05B4-8E3D-4B31-A4A8-C1F66F21B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5140" y="2104361"/>
            <a:ext cx="377825" cy="420687"/>
          </a:xfrm>
          <a:custGeom>
            <a:avLst/>
            <a:gdLst>
              <a:gd name="T0" fmla="*/ 817 w 1050"/>
              <a:gd name="T1" fmla="*/ 468 h 1168"/>
              <a:gd name="T2" fmla="*/ 817 w 1050"/>
              <a:gd name="T3" fmla="*/ 350 h 1168"/>
              <a:gd name="T4" fmla="*/ 232 w 1050"/>
              <a:gd name="T5" fmla="*/ 350 h 1168"/>
              <a:gd name="T6" fmla="*/ 232 w 1050"/>
              <a:gd name="T7" fmla="*/ 468 h 1168"/>
              <a:gd name="T8" fmla="*/ 817 w 1050"/>
              <a:gd name="T9" fmla="*/ 468 h 1168"/>
              <a:gd name="T10" fmla="*/ 817 w 1050"/>
              <a:gd name="T11" fmla="*/ 700 h 1168"/>
              <a:gd name="T12" fmla="*/ 817 w 1050"/>
              <a:gd name="T13" fmla="*/ 585 h 1168"/>
              <a:gd name="T14" fmla="*/ 232 w 1050"/>
              <a:gd name="T15" fmla="*/ 585 h 1168"/>
              <a:gd name="T16" fmla="*/ 232 w 1050"/>
              <a:gd name="T17" fmla="*/ 700 h 1168"/>
              <a:gd name="T18" fmla="*/ 817 w 1050"/>
              <a:gd name="T19" fmla="*/ 700 h 1168"/>
              <a:gd name="T20" fmla="*/ 642 w 1050"/>
              <a:gd name="T21" fmla="*/ 935 h 1168"/>
              <a:gd name="T22" fmla="*/ 642 w 1050"/>
              <a:gd name="T23" fmla="*/ 818 h 1168"/>
              <a:gd name="T24" fmla="*/ 232 w 1050"/>
              <a:gd name="T25" fmla="*/ 818 h 1168"/>
              <a:gd name="T26" fmla="*/ 232 w 1050"/>
              <a:gd name="T27" fmla="*/ 935 h 1168"/>
              <a:gd name="T28" fmla="*/ 642 w 1050"/>
              <a:gd name="T29" fmla="*/ 935 h 1168"/>
              <a:gd name="T30" fmla="*/ 525 w 1050"/>
              <a:gd name="T31" fmla="*/ 118 h 1168"/>
              <a:gd name="T32" fmla="*/ 467 w 1050"/>
              <a:gd name="T33" fmla="*/ 175 h 1168"/>
              <a:gd name="T34" fmla="*/ 525 w 1050"/>
              <a:gd name="T35" fmla="*/ 235 h 1168"/>
              <a:gd name="T36" fmla="*/ 582 w 1050"/>
              <a:gd name="T37" fmla="*/ 175 h 1168"/>
              <a:gd name="T38" fmla="*/ 525 w 1050"/>
              <a:gd name="T39" fmla="*/ 118 h 1168"/>
              <a:gd name="T40" fmla="*/ 1049 w 1050"/>
              <a:gd name="T41" fmla="*/ 235 h 1168"/>
              <a:gd name="T42" fmla="*/ 1049 w 1050"/>
              <a:gd name="T43" fmla="*/ 1050 h 1168"/>
              <a:gd name="T44" fmla="*/ 932 w 1050"/>
              <a:gd name="T45" fmla="*/ 1167 h 1168"/>
              <a:gd name="T46" fmla="*/ 117 w 1050"/>
              <a:gd name="T47" fmla="*/ 1167 h 1168"/>
              <a:gd name="T48" fmla="*/ 0 w 1050"/>
              <a:gd name="T49" fmla="*/ 1050 h 1168"/>
              <a:gd name="T50" fmla="*/ 0 w 1050"/>
              <a:gd name="T51" fmla="*/ 235 h 1168"/>
              <a:gd name="T52" fmla="*/ 117 w 1050"/>
              <a:gd name="T53" fmla="*/ 118 h 1168"/>
              <a:gd name="T54" fmla="*/ 361 w 1050"/>
              <a:gd name="T55" fmla="*/ 118 h 1168"/>
              <a:gd name="T56" fmla="*/ 525 w 1050"/>
              <a:gd name="T57" fmla="*/ 0 h 1168"/>
              <a:gd name="T58" fmla="*/ 689 w 1050"/>
              <a:gd name="T59" fmla="*/ 118 h 1168"/>
              <a:gd name="T60" fmla="*/ 932 w 1050"/>
              <a:gd name="T61" fmla="*/ 118 h 1168"/>
              <a:gd name="T62" fmla="*/ 1049 w 1050"/>
              <a:gd name="T63" fmla="*/ 235 h 1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50" h="1168">
                <a:moveTo>
                  <a:pt x="817" y="468"/>
                </a:moveTo>
                <a:lnTo>
                  <a:pt x="817" y="350"/>
                </a:lnTo>
                <a:lnTo>
                  <a:pt x="232" y="350"/>
                </a:lnTo>
                <a:lnTo>
                  <a:pt x="232" y="468"/>
                </a:lnTo>
                <a:lnTo>
                  <a:pt x="817" y="468"/>
                </a:lnTo>
                <a:close/>
                <a:moveTo>
                  <a:pt x="817" y="700"/>
                </a:moveTo>
                <a:lnTo>
                  <a:pt x="817" y="585"/>
                </a:lnTo>
                <a:lnTo>
                  <a:pt x="232" y="585"/>
                </a:lnTo>
                <a:lnTo>
                  <a:pt x="232" y="700"/>
                </a:lnTo>
                <a:lnTo>
                  <a:pt x="817" y="700"/>
                </a:lnTo>
                <a:close/>
                <a:moveTo>
                  <a:pt x="642" y="935"/>
                </a:moveTo>
                <a:lnTo>
                  <a:pt x="642" y="818"/>
                </a:lnTo>
                <a:lnTo>
                  <a:pt x="232" y="818"/>
                </a:lnTo>
                <a:lnTo>
                  <a:pt x="232" y="935"/>
                </a:lnTo>
                <a:lnTo>
                  <a:pt x="642" y="935"/>
                </a:lnTo>
                <a:close/>
                <a:moveTo>
                  <a:pt x="525" y="118"/>
                </a:moveTo>
                <a:cubicBezTo>
                  <a:pt x="493" y="118"/>
                  <a:pt x="467" y="143"/>
                  <a:pt x="467" y="175"/>
                </a:cubicBezTo>
                <a:cubicBezTo>
                  <a:pt x="467" y="208"/>
                  <a:pt x="493" y="235"/>
                  <a:pt x="525" y="235"/>
                </a:cubicBezTo>
                <a:cubicBezTo>
                  <a:pt x="558" y="235"/>
                  <a:pt x="582" y="208"/>
                  <a:pt x="582" y="175"/>
                </a:cubicBezTo>
                <a:cubicBezTo>
                  <a:pt x="582" y="143"/>
                  <a:pt x="558" y="118"/>
                  <a:pt x="525" y="118"/>
                </a:cubicBezTo>
                <a:close/>
                <a:moveTo>
                  <a:pt x="1049" y="235"/>
                </a:moveTo>
                <a:lnTo>
                  <a:pt x="1049" y="1050"/>
                </a:lnTo>
                <a:cubicBezTo>
                  <a:pt x="1049" y="1113"/>
                  <a:pt x="995" y="1167"/>
                  <a:pt x="932" y="1167"/>
                </a:cubicBezTo>
                <a:lnTo>
                  <a:pt x="117" y="1167"/>
                </a:lnTo>
                <a:cubicBezTo>
                  <a:pt x="55" y="1167"/>
                  <a:pt x="0" y="1113"/>
                  <a:pt x="0" y="1050"/>
                </a:cubicBezTo>
                <a:lnTo>
                  <a:pt x="0" y="235"/>
                </a:lnTo>
                <a:cubicBezTo>
                  <a:pt x="0" y="173"/>
                  <a:pt x="55" y="118"/>
                  <a:pt x="117" y="118"/>
                </a:cubicBezTo>
                <a:lnTo>
                  <a:pt x="361" y="118"/>
                </a:lnTo>
                <a:cubicBezTo>
                  <a:pt x="385" y="50"/>
                  <a:pt x="449" y="0"/>
                  <a:pt x="525" y="0"/>
                </a:cubicBezTo>
                <a:cubicBezTo>
                  <a:pt x="602" y="0"/>
                  <a:pt x="664" y="50"/>
                  <a:pt x="689" y="118"/>
                </a:cubicBezTo>
                <a:lnTo>
                  <a:pt x="932" y="118"/>
                </a:lnTo>
                <a:cubicBezTo>
                  <a:pt x="995" y="118"/>
                  <a:pt x="1049" y="173"/>
                  <a:pt x="1049" y="235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/>
          </a:p>
        </p:txBody>
      </p:sp>
      <p:sp>
        <p:nvSpPr>
          <p:cNvPr id="30" name="Freeform 132">
            <a:extLst>
              <a:ext uri="{FF2B5EF4-FFF2-40B4-BE49-F238E27FC236}">
                <a16:creationId xmlns:a16="http://schemas.microsoft.com/office/drawing/2014/main" id="{F6FF55AA-072B-4DA0-B9BF-3D09E7B55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6127" y="2614406"/>
            <a:ext cx="377825" cy="420687"/>
          </a:xfrm>
          <a:custGeom>
            <a:avLst/>
            <a:gdLst>
              <a:gd name="T0" fmla="*/ 407 w 1050"/>
              <a:gd name="T1" fmla="*/ 935 h 1168"/>
              <a:gd name="T2" fmla="*/ 874 w 1050"/>
              <a:gd name="T3" fmla="*/ 468 h 1168"/>
              <a:gd name="T4" fmla="*/ 792 w 1050"/>
              <a:gd name="T5" fmla="*/ 386 h 1168"/>
              <a:gd name="T6" fmla="*/ 407 w 1050"/>
              <a:gd name="T7" fmla="*/ 768 h 1168"/>
              <a:gd name="T8" fmla="*/ 257 w 1050"/>
              <a:gd name="T9" fmla="*/ 618 h 1168"/>
              <a:gd name="T10" fmla="*/ 175 w 1050"/>
              <a:gd name="T11" fmla="*/ 700 h 1168"/>
              <a:gd name="T12" fmla="*/ 407 w 1050"/>
              <a:gd name="T13" fmla="*/ 935 h 1168"/>
              <a:gd name="T14" fmla="*/ 524 w 1050"/>
              <a:gd name="T15" fmla="*/ 118 h 1168"/>
              <a:gd name="T16" fmla="*/ 467 w 1050"/>
              <a:gd name="T17" fmla="*/ 175 h 1168"/>
              <a:gd name="T18" fmla="*/ 524 w 1050"/>
              <a:gd name="T19" fmla="*/ 235 h 1168"/>
              <a:gd name="T20" fmla="*/ 582 w 1050"/>
              <a:gd name="T21" fmla="*/ 175 h 1168"/>
              <a:gd name="T22" fmla="*/ 524 w 1050"/>
              <a:gd name="T23" fmla="*/ 118 h 1168"/>
              <a:gd name="T24" fmla="*/ 1049 w 1050"/>
              <a:gd name="T25" fmla="*/ 235 h 1168"/>
              <a:gd name="T26" fmla="*/ 1049 w 1050"/>
              <a:gd name="T27" fmla="*/ 1050 h 1168"/>
              <a:gd name="T28" fmla="*/ 932 w 1050"/>
              <a:gd name="T29" fmla="*/ 1167 h 1168"/>
              <a:gd name="T30" fmla="*/ 117 w 1050"/>
              <a:gd name="T31" fmla="*/ 1167 h 1168"/>
              <a:gd name="T32" fmla="*/ 0 w 1050"/>
              <a:gd name="T33" fmla="*/ 1050 h 1168"/>
              <a:gd name="T34" fmla="*/ 0 w 1050"/>
              <a:gd name="T35" fmla="*/ 235 h 1168"/>
              <a:gd name="T36" fmla="*/ 117 w 1050"/>
              <a:gd name="T37" fmla="*/ 118 h 1168"/>
              <a:gd name="T38" fmla="*/ 360 w 1050"/>
              <a:gd name="T39" fmla="*/ 118 h 1168"/>
              <a:gd name="T40" fmla="*/ 524 w 1050"/>
              <a:gd name="T41" fmla="*/ 0 h 1168"/>
              <a:gd name="T42" fmla="*/ 688 w 1050"/>
              <a:gd name="T43" fmla="*/ 118 h 1168"/>
              <a:gd name="T44" fmla="*/ 932 w 1050"/>
              <a:gd name="T45" fmla="*/ 118 h 1168"/>
              <a:gd name="T46" fmla="*/ 1049 w 1050"/>
              <a:gd name="T47" fmla="*/ 235 h 1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050" h="1168">
                <a:moveTo>
                  <a:pt x="407" y="935"/>
                </a:moveTo>
                <a:lnTo>
                  <a:pt x="874" y="468"/>
                </a:lnTo>
                <a:lnTo>
                  <a:pt x="792" y="386"/>
                </a:lnTo>
                <a:lnTo>
                  <a:pt x="407" y="768"/>
                </a:lnTo>
                <a:lnTo>
                  <a:pt x="257" y="618"/>
                </a:lnTo>
                <a:lnTo>
                  <a:pt x="175" y="700"/>
                </a:lnTo>
                <a:lnTo>
                  <a:pt x="407" y="935"/>
                </a:lnTo>
                <a:close/>
                <a:moveTo>
                  <a:pt x="524" y="118"/>
                </a:moveTo>
                <a:cubicBezTo>
                  <a:pt x="492" y="118"/>
                  <a:pt x="467" y="143"/>
                  <a:pt x="467" y="175"/>
                </a:cubicBezTo>
                <a:cubicBezTo>
                  <a:pt x="467" y="208"/>
                  <a:pt x="492" y="235"/>
                  <a:pt x="524" y="235"/>
                </a:cubicBezTo>
                <a:cubicBezTo>
                  <a:pt x="557" y="235"/>
                  <a:pt x="582" y="208"/>
                  <a:pt x="582" y="175"/>
                </a:cubicBezTo>
                <a:cubicBezTo>
                  <a:pt x="582" y="143"/>
                  <a:pt x="557" y="118"/>
                  <a:pt x="524" y="118"/>
                </a:cubicBezTo>
                <a:close/>
                <a:moveTo>
                  <a:pt x="1049" y="235"/>
                </a:moveTo>
                <a:lnTo>
                  <a:pt x="1049" y="1050"/>
                </a:lnTo>
                <a:cubicBezTo>
                  <a:pt x="1049" y="1113"/>
                  <a:pt x="995" y="1167"/>
                  <a:pt x="932" y="1167"/>
                </a:cubicBezTo>
                <a:lnTo>
                  <a:pt x="117" y="1167"/>
                </a:lnTo>
                <a:cubicBezTo>
                  <a:pt x="54" y="1167"/>
                  <a:pt x="0" y="1113"/>
                  <a:pt x="0" y="1050"/>
                </a:cubicBezTo>
                <a:lnTo>
                  <a:pt x="0" y="235"/>
                </a:lnTo>
                <a:cubicBezTo>
                  <a:pt x="0" y="173"/>
                  <a:pt x="54" y="118"/>
                  <a:pt x="117" y="118"/>
                </a:cubicBezTo>
                <a:lnTo>
                  <a:pt x="360" y="118"/>
                </a:lnTo>
                <a:cubicBezTo>
                  <a:pt x="385" y="50"/>
                  <a:pt x="448" y="0"/>
                  <a:pt x="524" y="0"/>
                </a:cubicBezTo>
                <a:cubicBezTo>
                  <a:pt x="601" y="0"/>
                  <a:pt x="664" y="50"/>
                  <a:pt x="688" y="118"/>
                </a:cubicBezTo>
                <a:lnTo>
                  <a:pt x="932" y="118"/>
                </a:lnTo>
                <a:cubicBezTo>
                  <a:pt x="995" y="118"/>
                  <a:pt x="1049" y="173"/>
                  <a:pt x="1049" y="235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/>
          </a:p>
        </p:txBody>
      </p:sp>
      <p:sp>
        <p:nvSpPr>
          <p:cNvPr id="31" name="Freeform 132">
            <a:extLst>
              <a:ext uri="{FF2B5EF4-FFF2-40B4-BE49-F238E27FC236}">
                <a16:creationId xmlns:a16="http://schemas.microsoft.com/office/drawing/2014/main" id="{9CE0DBB7-F333-4166-9025-DADF2B507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0925" y="2377288"/>
            <a:ext cx="377825" cy="420687"/>
          </a:xfrm>
          <a:custGeom>
            <a:avLst/>
            <a:gdLst>
              <a:gd name="T0" fmla="*/ 407 w 1050"/>
              <a:gd name="T1" fmla="*/ 935 h 1168"/>
              <a:gd name="T2" fmla="*/ 874 w 1050"/>
              <a:gd name="T3" fmla="*/ 468 h 1168"/>
              <a:gd name="T4" fmla="*/ 792 w 1050"/>
              <a:gd name="T5" fmla="*/ 386 h 1168"/>
              <a:gd name="T6" fmla="*/ 407 w 1050"/>
              <a:gd name="T7" fmla="*/ 768 h 1168"/>
              <a:gd name="T8" fmla="*/ 257 w 1050"/>
              <a:gd name="T9" fmla="*/ 618 h 1168"/>
              <a:gd name="T10" fmla="*/ 175 w 1050"/>
              <a:gd name="T11" fmla="*/ 700 h 1168"/>
              <a:gd name="T12" fmla="*/ 407 w 1050"/>
              <a:gd name="T13" fmla="*/ 935 h 1168"/>
              <a:gd name="T14" fmla="*/ 524 w 1050"/>
              <a:gd name="T15" fmla="*/ 118 h 1168"/>
              <a:gd name="T16" fmla="*/ 467 w 1050"/>
              <a:gd name="T17" fmla="*/ 175 h 1168"/>
              <a:gd name="T18" fmla="*/ 524 w 1050"/>
              <a:gd name="T19" fmla="*/ 235 h 1168"/>
              <a:gd name="T20" fmla="*/ 582 w 1050"/>
              <a:gd name="T21" fmla="*/ 175 h 1168"/>
              <a:gd name="T22" fmla="*/ 524 w 1050"/>
              <a:gd name="T23" fmla="*/ 118 h 1168"/>
              <a:gd name="T24" fmla="*/ 1049 w 1050"/>
              <a:gd name="T25" fmla="*/ 235 h 1168"/>
              <a:gd name="T26" fmla="*/ 1049 w 1050"/>
              <a:gd name="T27" fmla="*/ 1050 h 1168"/>
              <a:gd name="T28" fmla="*/ 932 w 1050"/>
              <a:gd name="T29" fmla="*/ 1167 h 1168"/>
              <a:gd name="T30" fmla="*/ 117 w 1050"/>
              <a:gd name="T31" fmla="*/ 1167 h 1168"/>
              <a:gd name="T32" fmla="*/ 0 w 1050"/>
              <a:gd name="T33" fmla="*/ 1050 h 1168"/>
              <a:gd name="T34" fmla="*/ 0 w 1050"/>
              <a:gd name="T35" fmla="*/ 235 h 1168"/>
              <a:gd name="T36" fmla="*/ 117 w 1050"/>
              <a:gd name="T37" fmla="*/ 118 h 1168"/>
              <a:gd name="T38" fmla="*/ 360 w 1050"/>
              <a:gd name="T39" fmla="*/ 118 h 1168"/>
              <a:gd name="T40" fmla="*/ 524 w 1050"/>
              <a:gd name="T41" fmla="*/ 0 h 1168"/>
              <a:gd name="T42" fmla="*/ 688 w 1050"/>
              <a:gd name="T43" fmla="*/ 118 h 1168"/>
              <a:gd name="T44" fmla="*/ 932 w 1050"/>
              <a:gd name="T45" fmla="*/ 118 h 1168"/>
              <a:gd name="T46" fmla="*/ 1049 w 1050"/>
              <a:gd name="T47" fmla="*/ 235 h 1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050" h="1168">
                <a:moveTo>
                  <a:pt x="407" y="935"/>
                </a:moveTo>
                <a:lnTo>
                  <a:pt x="874" y="468"/>
                </a:lnTo>
                <a:lnTo>
                  <a:pt x="792" y="386"/>
                </a:lnTo>
                <a:lnTo>
                  <a:pt x="407" y="768"/>
                </a:lnTo>
                <a:lnTo>
                  <a:pt x="257" y="618"/>
                </a:lnTo>
                <a:lnTo>
                  <a:pt x="175" y="700"/>
                </a:lnTo>
                <a:lnTo>
                  <a:pt x="407" y="935"/>
                </a:lnTo>
                <a:close/>
                <a:moveTo>
                  <a:pt x="524" y="118"/>
                </a:moveTo>
                <a:cubicBezTo>
                  <a:pt x="492" y="118"/>
                  <a:pt x="467" y="143"/>
                  <a:pt x="467" y="175"/>
                </a:cubicBezTo>
                <a:cubicBezTo>
                  <a:pt x="467" y="208"/>
                  <a:pt x="492" y="235"/>
                  <a:pt x="524" y="235"/>
                </a:cubicBezTo>
                <a:cubicBezTo>
                  <a:pt x="557" y="235"/>
                  <a:pt x="582" y="208"/>
                  <a:pt x="582" y="175"/>
                </a:cubicBezTo>
                <a:cubicBezTo>
                  <a:pt x="582" y="143"/>
                  <a:pt x="557" y="118"/>
                  <a:pt x="524" y="118"/>
                </a:cubicBezTo>
                <a:close/>
                <a:moveTo>
                  <a:pt x="1049" y="235"/>
                </a:moveTo>
                <a:lnTo>
                  <a:pt x="1049" y="1050"/>
                </a:lnTo>
                <a:cubicBezTo>
                  <a:pt x="1049" y="1113"/>
                  <a:pt x="995" y="1167"/>
                  <a:pt x="932" y="1167"/>
                </a:cubicBezTo>
                <a:lnTo>
                  <a:pt x="117" y="1167"/>
                </a:lnTo>
                <a:cubicBezTo>
                  <a:pt x="54" y="1167"/>
                  <a:pt x="0" y="1113"/>
                  <a:pt x="0" y="1050"/>
                </a:cubicBezTo>
                <a:lnTo>
                  <a:pt x="0" y="235"/>
                </a:lnTo>
                <a:cubicBezTo>
                  <a:pt x="0" y="173"/>
                  <a:pt x="54" y="118"/>
                  <a:pt x="117" y="118"/>
                </a:cubicBezTo>
                <a:lnTo>
                  <a:pt x="360" y="118"/>
                </a:lnTo>
                <a:cubicBezTo>
                  <a:pt x="385" y="50"/>
                  <a:pt x="448" y="0"/>
                  <a:pt x="524" y="0"/>
                </a:cubicBezTo>
                <a:cubicBezTo>
                  <a:pt x="601" y="0"/>
                  <a:pt x="664" y="50"/>
                  <a:pt x="688" y="118"/>
                </a:cubicBezTo>
                <a:lnTo>
                  <a:pt x="932" y="118"/>
                </a:lnTo>
                <a:cubicBezTo>
                  <a:pt x="995" y="118"/>
                  <a:pt x="1049" y="173"/>
                  <a:pt x="1049" y="235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/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0275953D-4D37-40D0-8A44-2BAA3F347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5056" y="2640765"/>
            <a:ext cx="488950" cy="282575"/>
          </a:xfrm>
          <a:custGeom>
            <a:avLst/>
            <a:gdLst>
              <a:gd name="T0" fmla="*/ 0 w 1357"/>
              <a:gd name="T1" fmla="*/ 457 h 783"/>
              <a:gd name="T2" fmla="*/ 82 w 1357"/>
              <a:gd name="T3" fmla="*/ 375 h 783"/>
              <a:gd name="T4" fmla="*/ 407 w 1357"/>
              <a:gd name="T5" fmla="*/ 700 h 783"/>
              <a:gd name="T6" fmla="*/ 325 w 1357"/>
              <a:gd name="T7" fmla="*/ 782 h 783"/>
              <a:gd name="T8" fmla="*/ 0 w 1357"/>
              <a:gd name="T9" fmla="*/ 457 h 783"/>
              <a:gd name="T10" fmla="*/ 1271 w 1357"/>
              <a:gd name="T11" fmla="*/ 0 h 783"/>
              <a:gd name="T12" fmla="*/ 1356 w 1357"/>
              <a:gd name="T13" fmla="*/ 82 h 783"/>
              <a:gd name="T14" fmla="*/ 656 w 1357"/>
              <a:gd name="T15" fmla="*/ 782 h 783"/>
              <a:gd name="T16" fmla="*/ 328 w 1357"/>
              <a:gd name="T17" fmla="*/ 457 h 783"/>
              <a:gd name="T18" fmla="*/ 413 w 1357"/>
              <a:gd name="T19" fmla="*/ 375 h 783"/>
              <a:gd name="T20" fmla="*/ 656 w 1357"/>
              <a:gd name="T21" fmla="*/ 618 h 783"/>
              <a:gd name="T22" fmla="*/ 1271 w 1357"/>
              <a:gd name="T23" fmla="*/ 0 h 783"/>
              <a:gd name="T24" fmla="*/ 1025 w 1357"/>
              <a:gd name="T25" fmla="*/ 82 h 783"/>
              <a:gd name="T26" fmla="*/ 656 w 1357"/>
              <a:gd name="T27" fmla="*/ 454 h 783"/>
              <a:gd name="T28" fmla="*/ 574 w 1357"/>
              <a:gd name="T29" fmla="*/ 372 h 783"/>
              <a:gd name="T30" fmla="*/ 943 w 1357"/>
              <a:gd name="T31" fmla="*/ 0 h 783"/>
              <a:gd name="T32" fmla="*/ 1025 w 1357"/>
              <a:gd name="T33" fmla="*/ 82 h 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357" h="783">
                <a:moveTo>
                  <a:pt x="0" y="457"/>
                </a:moveTo>
                <a:lnTo>
                  <a:pt x="82" y="375"/>
                </a:lnTo>
                <a:lnTo>
                  <a:pt x="407" y="700"/>
                </a:lnTo>
                <a:lnTo>
                  <a:pt x="325" y="782"/>
                </a:lnTo>
                <a:lnTo>
                  <a:pt x="0" y="457"/>
                </a:lnTo>
                <a:close/>
                <a:moveTo>
                  <a:pt x="1271" y="0"/>
                </a:moveTo>
                <a:lnTo>
                  <a:pt x="1356" y="82"/>
                </a:lnTo>
                <a:lnTo>
                  <a:pt x="656" y="782"/>
                </a:lnTo>
                <a:lnTo>
                  <a:pt x="328" y="457"/>
                </a:lnTo>
                <a:lnTo>
                  <a:pt x="413" y="375"/>
                </a:lnTo>
                <a:lnTo>
                  <a:pt x="656" y="618"/>
                </a:lnTo>
                <a:lnTo>
                  <a:pt x="1271" y="0"/>
                </a:lnTo>
                <a:close/>
                <a:moveTo>
                  <a:pt x="1025" y="82"/>
                </a:moveTo>
                <a:lnTo>
                  <a:pt x="656" y="454"/>
                </a:lnTo>
                <a:lnTo>
                  <a:pt x="574" y="372"/>
                </a:lnTo>
                <a:lnTo>
                  <a:pt x="943" y="0"/>
                </a:lnTo>
                <a:lnTo>
                  <a:pt x="1025" y="82"/>
                </a:lnTo>
                <a:close/>
              </a:path>
            </a:pathLst>
          </a:custGeom>
          <a:solidFill>
            <a:srgbClr val="01010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16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88133DF-AC3F-4075-B95C-CEC132C1AA66}"/>
              </a:ext>
            </a:extLst>
          </p:cNvPr>
          <p:cNvSpPr/>
          <p:nvPr/>
        </p:nvSpPr>
        <p:spPr>
          <a:xfrm>
            <a:off x="5894687" y="650435"/>
            <a:ext cx="5944773" cy="155020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3D20EE-B238-4CAC-A962-240AFEE9B958}"/>
              </a:ext>
            </a:extLst>
          </p:cNvPr>
          <p:cNvSpPr txBox="1"/>
          <p:nvPr/>
        </p:nvSpPr>
        <p:spPr>
          <a:xfrm>
            <a:off x="6096000" y="874184"/>
            <a:ext cx="554214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600" b="1" spc="6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ERGEBNIS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53FC7A-9D77-4235-B76C-DDF998553104}"/>
              </a:ext>
            </a:extLst>
          </p:cNvPr>
          <p:cNvSpPr txBox="1"/>
          <p:nvPr/>
        </p:nvSpPr>
        <p:spPr>
          <a:xfrm>
            <a:off x="7245789" y="1674403"/>
            <a:ext cx="43220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spc="300" dirty="0">
                <a:solidFill>
                  <a:schemeClr val="bg1"/>
                </a:solidFill>
                <a:latin typeface="Merriweather" panose="00000500000000000000" pitchFamily="50" charset="0"/>
                <a:ea typeface="Helmet" pitchFamily="50" charset="-128"/>
                <a:cs typeface="Helmet" pitchFamily="50" charset="-128"/>
              </a:rPr>
              <a:t>Trusted Third Party Risk Management Platform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A9644AA-353E-44C7-AB80-ED8D4BBD799C}"/>
              </a:ext>
            </a:extLst>
          </p:cNvPr>
          <p:cNvSpPr txBox="1"/>
          <p:nvPr/>
        </p:nvSpPr>
        <p:spPr>
          <a:xfrm>
            <a:off x="1347952" y="3717262"/>
            <a:ext cx="474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Direkte Zertifikatübermittlung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CF8034E-E885-4943-AB9F-1D34A55C8CFA}"/>
              </a:ext>
            </a:extLst>
          </p:cNvPr>
          <p:cNvSpPr txBox="1"/>
          <p:nvPr/>
        </p:nvSpPr>
        <p:spPr>
          <a:xfrm>
            <a:off x="1347952" y="4165197"/>
            <a:ext cx="474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Beweis Zertifikate unbekannter Parteien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D4CBC0B-27AE-43C1-9E9B-DDB682A84AD7}"/>
              </a:ext>
            </a:extLst>
          </p:cNvPr>
          <p:cNvSpPr txBox="1"/>
          <p:nvPr/>
        </p:nvSpPr>
        <p:spPr>
          <a:xfrm>
            <a:off x="1347952" y="4613133"/>
            <a:ext cx="4748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Transparente Übersicht fehlender Zertifikate</a:t>
            </a:r>
          </a:p>
          <a:p>
            <a:endParaRPr lang="de-DE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1F72703-7ED4-4338-92FD-CF50283360D3}"/>
              </a:ext>
            </a:extLst>
          </p:cNvPr>
          <p:cNvSpPr txBox="1"/>
          <p:nvPr/>
        </p:nvSpPr>
        <p:spPr>
          <a:xfrm>
            <a:off x="1347952" y="5062503"/>
            <a:ext cx="474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Risikoabwägung anhand von Kategorisierung</a:t>
            </a:r>
          </a:p>
        </p:txBody>
      </p:sp>
      <p:sp>
        <p:nvSpPr>
          <p:cNvPr id="21" name="Freeform 131">
            <a:extLst>
              <a:ext uri="{FF2B5EF4-FFF2-40B4-BE49-F238E27FC236}">
                <a16:creationId xmlns:a16="http://schemas.microsoft.com/office/drawing/2014/main" id="{D46C4405-62BF-4328-A0CE-055F222F9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127" y="3691584"/>
            <a:ext cx="377825" cy="420687"/>
          </a:xfrm>
          <a:custGeom>
            <a:avLst/>
            <a:gdLst>
              <a:gd name="T0" fmla="*/ 817 w 1050"/>
              <a:gd name="T1" fmla="*/ 468 h 1168"/>
              <a:gd name="T2" fmla="*/ 817 w 1050"/>
              <a:gd name="T3" fmla="*/ 350 h 1168"/>
              <a:gd name="T4" fmla="*/ 232 w 1050"/>
              <a:gd name="T5" fmla="*/ 350 h 1168"/>
              <a:gd name="T6" fmla="*/ 232 w 1050"/>
              <a:gd name="T7" fmla="*/ 468 h 1168"/>
              <a:gd name="T8" fmla="*/ 817 w 1050"/>
              <a:gd name="T9" fmla="*/ 468 h 1168"/>
              <a:gd name="T10" fmla="*/ 817 w 1050"/>
              <a:gd name="T11" fmla="*/ 700 h 1168"/>
              <a:gd name="T12" fmla="*/ 817 w 1050"/>
              <a:gd name="T13" fmla="*/ 585 h 1168"/>
              <a:gd name="T14" fmla="*/ 232 w 1050"/>
              <a:gd name="T15" fmla="*/ 585 h 1168"/>
              <a:gd name="T16" fmla="*/ 232 w 1050"/>
              <a:gd name="T17" fmla="*/ 700 h 1168"/>
              <a:gd name="T18" fmla="*/ 817 w 1050"/>
              <a:gd name="T19" fmla="*/ 700 h 1168"/>
              <a:gd name="T20" fmla="*/ 642 w 1050"/>
              <a:gd name="T21" fmla="*/ 935 h 1168"/>
              <a:gd name="T22" fmla="*/ 642 w 1050"/>
              <a:gd name="T23" fmla="*/ 818 h 1168"/>
              <a:gd name="T24" fmla="*/ 232 w 1050"/>
              <a:gd name="T25" fmla="*/ 818 h 1168"/>
              <a:gd name="T26" fmla="*/ 232 w 1050"/>
              <a:gd name="T27" fmla="*/ 935 h 1168"/>
              <a:gd name="T28" fmla="*/ 642 w 1050"/>
              <a:gd name="T29" fmla="*/ 935 h 1168"/>
              <a:gd name="T30" fmla="*/ 525 w 1050"/>
              <a:gd name="T31" fmla="*/ 118 h 1168"/>
              <a:gd name="T32" fmla="*/ 467 w 1050"/>
              <a:gd name="T33" fmla="*/ 175 h 1168"/>
              <a:gd name="T34" fmla="*/ 525 w 1050"/>
              <a:gd name="T35" fmla="*/ 235 h 1168"/>
              <a:gd name="T36" fmla="*/ 582 w 1050"/>
              <a:gd name="T37" fmla="*/ 175 h 1168"/>
              <a:gd name="T38" fmla="*/ 525 w 1050"/>
              <a:gd name="T39" fmla="*/ 118 h 1168"/>
              <a:gd name="T40" fmla="*/ 1049 w 1050"/>
              <a:gd name="T41" fmla="*/ 235 h 1168"/>
              <a:gd name="T42" fmla="*/ 1049 w 1050"/>
              <a:gd name="T43" fmla="*/ 1050 h 1168"/>
              <a:gd name="T44" fmla="*/ 932 w 1050"/>
              <a:gd name="T45" fmla="*/ 1167 h 1168"/>
              <a:gd name="T46" fmla="*/ 117 w 1050"/>
              <a:gd name="T47" fmla="*/ 1167 h 1168"/>
              <a:gd name="T48" fmla="*/ 0 w 1050"/>
              <a:gd name="T49" fmla="*/ 1050 h 1168"/>
              <a:gd name="T50" fmla="*/ 0 w 1050"/>
              <a:gd name="T51" fmla="*/ 235 h 1168"/>
              <a:gd name="T52" fmla="*/ 117 w 1050"/>
              <a:gd name="T53" fmla="*/ 118 h 1168"/>
              <a:gd name="T54" fmla="*/ 361 w 1050"/>
              <a:gd name="T55" fmla="*/ 118 h 1168"/>
              <a:gd name="T56" fmla="*/ 525 w 1050"/>
              <a:gd name="T57" fmla="*/ 0 h 1168"/>
              <a:gd name="T58" fmla="*/ 689 w 1050"/>
              <a:gd name="T59" fmla="*/ 118 h 1168"/>
              <a:gd name="T60" fmla="*/ 932 w 1050"/>
              <a:gd name="T61" fmla="*/ 118 h 1168"/>
              <a:gd name="T62" fmla="*/ 1049 w 1050"/>
              <a:gd name="T63" fmla="*/ 235 h 1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50" h="1168">
                <a:moveTo>
                  <a:pt x="817" y="468"/>
                </a:moveTo>
                <a:lnTo>
                  <a:pt x="817" y="350"/>
                </a:lnTo>
                <a:lnTo>
                  <a:pt x="232" y="350"/>
                </a:lnTo>
                <a:lnTo>
                  <a:pt x="232" y="468"/>
                </a:lnTo>
                <a:lnTo>
                  <a:pt x="817" y="468"/>
                </a:lnTo>
                <a:close/>
                <a:moveTo>
                  <a:pt x="817" y="700"/>
                </a:moveTo>
                <a:lnTo>
                  <a:pt x="817" y="585"/>
                </a:lnTo>
                <a:lnTo>
                  <a:pt x="232" y="585"/>
                </a:lnTo>
                <a:lnTo>
                  <a:pt x="232" y="700"/>
                </a:lnTo>
                <a:lnTo>
                  <a:pt x="817" y="700"/>
                </a:lnTo>
                <a:close/>
                <a:moveTo>
                  <a:pt x="642" y="935"/>
                </a:moveTo>
                <a:lnTo>
                  <a:pt x="642" y="818"/>
                </a:lnTo>
                <a:lnTo>
                  <a:pt x="232" y="818"/>
                </a:lnTo>
                <a:lnTo>
                  <a:pt x="232" y="935"/>
                </a:lnTo>
                <a:lnTo>
                  <a:pt x="642" y="935"/>
                </a:lnTo>
                <a:close/>
                <a:moveTo>
                  <a:pt x="525" y="118"/>
                </a:moveTo>
                <a:cubicBezTo>
                  <a:pt x="493" y="118"/>
                  <a:pt x="467" y="143"/>
                  <a:pt x="467" y="175"/>
                </a:cubicBezTo>
                <a:cubicBezTo>
                  <a:pt x="467" y="208"/>
                  <a:pt x="493" y="235"/>
                  <a:pt x="525" y="235"/>
                </a:cubicBezTo>
                <a:cubicBezTo>
                  <a:pt x="558" y="235"/>
                  <a:pt x="582" y="208"/>
                  <a:pt x="582" y="175"/>
                </a:cubicBezTo>
                <a:cubicBezTo>
                  <a:pt x="582" y="143"/>
                  <a:pt x="558" y="118"/>
                  <a:pt x="525" y="118"/>
                </a:cubicBezTo>
                <a:close/>
                <a:moveTo>
                  <a:pt x="1049" y="235"/>
                </a:moveTo>
                <a:lnTo>
                  <a:pt x="1049" y="1050"/>
                </a:lnTo>
                <a:cubicBezTo>
                  <a:pt x="1049" y="1113"/>
                  <a:pt x="995" y="1167"/>
                  <a:pt x="932" y="1167"/>
                </a:cubicBezTo>
                <a:lnTo>
                  <a:pt x="117" y="1167"/>
                </a:lnTo>
                <a:cubicBezTo>
                  <a:pt x="55" y="1167"/>
                  <a:pt x="0" y="1113"/>
                  <a:pt x="0" y="1050"/>
                </a:cubicBezTo>
                <a:lnTo>
                  <a:pt x="0" y="235"/>
                </a:lnTo>
                <a:cubicBezTo>
                  <a:pt x="0" y="173"/>
                  <a:pt x="55" y="118"/>
                  <a:pt x="117" y="118"/>
                </a:cubicBezTo>
                <a:lnTo>
                  <a:pt x="361" y="118"/>
                </a:lnTo>
                <a:cubicBezTo>
                  <a:pt x="385" y="50"/>
                  <a:pt x="449" y="0"/>
                  <a:pt x="525" y="0"/>
                </a:cubicBezTo>
                <a:cubicBezTo>
                  <a:pt x="602" y="0"/>
                  <a:pt x="664" y="50"/>
                  <a:pt x="689" y="118"/>
                </a:cubicBezTo>
                <a:lnTo>
                  <a:pt x="932" y="118"/>
                </a:lnTo>
                <a:cubicBezTo>
                  <a:pt x="995" y="118"/>
                  <a:pt x="1049" y="173"/>
                  <a:pt x="1049" y="235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/>
          </a:p>
        </p:txBody>
      </p:sp>
      <p:sp>
        <p:nvSpPr>
          <p:cNvPr id="22" name="Freeform 132">
            <a:extLst>
              <a:ext uri="{FF2B5EF4-FFF2-40B4-BE49-F238E27FC236}">
                <a16:creationId xmlns:a16="http://schemas.microsoft.com/office/drawing/2014/main" id="{52818A31-E27E-4B7E-B0D2-4DED700A0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126" y="4141775"/>
            <a:ext cx="377825" cy="420687"/>
          </a:xfrm>
          <a:custGeom>
            <a:avLst/>
            <a:gdLst>
              <a:gd name="T0" fmla="*/ 407 w 1050"/>
              <a:gd name="T1" fmla="*/ 935 h 1168"/>
              <a:gd name="T2" fmla="*/ 874 w 1050"/>
              <a:gd name="T3" fmla="*/ 468 h 1168"/>
              <a:gd name="T4" fmla="*/ 792 w 1050"/>
              <a:gd name="T5" fmla="*/ 386 h 1168"/>
              <a:gd name="T6" fmla="*/ 407 w 1050"/>
              <a:gd name="T7" fmla="*/ 768 h 1168"/>
              <a:gd name="T8" fmla="*/ 257 w 1050"/>
              <a:gd name="T9" fmla="*/ 618 h 1168"/>
              <a:gd name="T10" fmla="*/ 175 w 1050"/>
              <a:gd name="T11" fmla="*/ 700 h 1168"/>
              <a:gd name="T12" fmla="*/ 407 w 1050"/>
              <a:gd name="T13" fmla="*/ 935 h 1168"/>
              <a:gd name="T14" fmla="*/ 524 w 1050"/>
              <a:gd name="T15" fmla="*/ 118 h 1168"/>
              <a:gd name="T16" fmla="*/ 467 w 1050"/>
              <a:gd name="T17" fmla="*/ 175 h 1168"/>
              <a:gd name="T18" fmla="*/ 524 w 1050"/>
              <a:gd name="T19" fmla="*/ 235 h 1168"/>
              <a:gd name="T20" fmla="*/ 582 w 1050"/>
              <a:gd name="T21" fmla="*/ 175 h 1168"/>
              <a:gd name="T22" fmla="*/ 524 w 1050"/>
              <a:gd name="T23" fmla="*/ 118 h 1168"/>
              <a:gd name="T24" fmla="*/ 1049 w 1050"/>
              <a:gd name="T25" fmla="*/ 235 h 1168"/>
              <a:gd name="T26" fmla="*/ 1049 w 1050"/>
              <a:gd name="T27" fmla="*/ 1050 h 1168"/>
              <a:gd name="T28" fmla="*/ 932 w 1050"/>
              <a:gd name="T29" fmla="*/ 1167 h 1168"/>
              <a:gd name="T30" fmla="*/ 117 w 1050"/>
              <a:gd name="T31" fmla="*/ 1167 h 1168"/>
              <a:gd name="T32" fmla="*/ 0 w 1050"/>
              <a:gd name="T33" fmla="*/ 1050 h 1168"/>
              <a:gd name="T34" fmla="*/ 0 w 1050"/>
              <a:gd name="T35" fmla="*/ 235 h 1168"/>
              <a:gd name="T36" fmla="*/ 117 w 1050"/>
              <a:gd name="T37" fmla="*/ 118 h 1168"/>
              <a:gd name="T38" fmla="*/ 360 w 1050"/>
              <a:gd name="T39" fmla="*/ 118 h 1168"/>
              <a:gd name="T40" fmla="*/ 524 w 1050"/>
              <a:gd name="T41" fmla="*/ 0 h 1168"/>
              <a:gd name="T42" fmla="*/ 688 w 1050"/>
              <a:gd name="T43" fmla="*/ 118 h 1168"/>
              <a:gd name="T44" fmla="*/ 932 w 1050"/>
              <a:gd name="T45" fmla="*/ 118 h 1168"/>
              <a:gd name="T46" fmla="*/ 1049 w 1050"/>
              <a:gd name="T47" fmla="*/ 235 h 1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050" h="1168">
                <a:moveTo>
                  <a:pt x="407" y="935"/>
                </a:moveTo>
                <a:lnTo>
                  <a:pt x="874" y="468"/>
                </a:lnTo>
                <a:lnTo>
                  <a:pt x="792" y="386"/>
                </a:lnTo>
                <a:lnTo>
                  <a:pt x="407" y="768"/>
                </a:lnTo>
                <a:lnTo>
                  <a:pt x="257" y="618"/>
                </a:lnTo>
                <a:lnTo>
                  <a:pt x="175" y="700"/>
                </a:lnTo>
                <a:lnTo>
                  <a:pt x="407" y="935"/>
                </a:lnTo>
                <a:close/>
                <a:moveTo>
                  <a:pt x="524" y="118"/>
                </a:moveTo>
                <a:cubicBezTo>
                  <a:pt x="492" y="118"/>
                  <a:pt x="467" y="143"/>
                  <a:pt x="467" y="175"/>
                </a:cubicBezTo>
                <a:cubicBezTo>
                  <a:pt x="467" y="208"/>
                  <a:pt x="492" y="235"/>
                  <a:pt x="524" y="235"/>
                </a:cubicBezTo>
                <a:cubicBezTo>
                  <a:pt x="557" y="235"/>
                  <a:pt x="582" y="208"/>
                  <a:pt x="582" y="175"/>
                </a:cubicBezTo>
                <a:cubicBezTo>
                  <a:pt x="582" y="143"/>
                  <a:pt x="557" y="118"/>
                  <a:pt x="524" y="118"/>
                </a:cubicBezTo>
                <a:close/>
                <a:moveTo>
                  <a:pt x="1049" y="235"/>
                </a:moveTo>
                <a:lnTo>
                  <a:pt x="1049" y="1050"/>
                </a:lnTo>
                <a:cubicBezTo>
                  <a:pt x="1049" y="1113"/>
                  <a:pt x="995" y="1167"/>
                  <a:pt x="932" y="1167"/>
                </a:cubicBezTo>
                <a:lnTo>
                  <a:pt x="117" y="1167"/>
                </a:lnTo>
                <a:cubicBezTo>
                  <a:pt x="54" y="1167"/>
                  <a:pt x="0" y="1113"/>
                  <a:pt x="0" y="1050"/>
                </a:cubicBezTo>
                <a:lnTo>
                  <a:pt x="0" y="235"/>
                </a:lnTo>
                <a:cubicBezTo>
                  <a:pt x="0" y="173"/>
                  <a:pt x="54" y="118"/>
                  <a:pt x="117" y="118"/>
                </a:cubicBezTo>
                <a:lnTo>
                  <a:pt x="360" y="118"/>
                </a:lnTo>
                <a:cubicBezTo>
                  <a:pt x="385" y="50"/>
                  <a:pt x="448" y="0"/>
                  <a:pt x="524" y="0"/>
                </a:cubicBezTo>
                <a:cubicBezTo>
                  <a:pt x="601" y="0"/>
                  <a:pt x="664" y="50"/>
                  <a:pt x="688" y="118"/>
                </a:cubicBezTo>
                <a:lnTo>
                  <a:pt x="932" y="118"/>
                </a:lnTo>
                <a:cubicBezTo>
                  <a:pt x="995" y="118"/>
                  <a:pt x="1049" y="173"/>
                  <a:pt x="1049" y="235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/>
          </a:p>
        </p:txBody>
      </p:sp>
      <p:sp>
        <p:nvSpPr>
          <p:cNvPr id="23" name="Freeform 42">
            <a:extLst>
              <a:ext uri="{FF2B5EF4-FFF2-40B4-BE49-F238E27FC236}">
                <a16:creationId xmlns:a16="http://schemas.microsoft.com/office/drawing/2014/main" id="{5FECB40D-B3C3-4861-BD1B-5AC95FD48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869" y="4986316"/>
            <a:ext cx="463550" cy="420689"/>
          </a:xfrm>
          <a:custGeom>
            <a:avLst/>
            <a:gdLst>
              <a:gd name="T0" fmla="*/ 1285 w 1286"/>
              <a:gd name="T1" fmla="*/ 525 h 1169"/>
              <a:gd name="T2" fmla="*/ 1282 w 1286"/>
              <a:gd name="T3" fmla="*/ 531 h 1169"/>
              <a:gd name="T4" fmla="*/ 1285 w 1286"/>
              <a:gd name="T5" fmla="*/ 531 h 1169"/>
              <a:gd name="T6" fmla="*/ 1285 w 1286"/>
              <a:gd name="T7" fmla="*/ 643 h 1169"/>
              <a:gd name="T8" fmla="*/ 1277 w 1286"/>
              <a:gd name="T9" fmla="*/ 686 h 1169"/>
              <a:gd name="T10" fmla="*/ 1099 w 1286"/>
              <a:gd name="T11" fmla="*/ 1097 h 1169"/>
              <a:gd name="T12" fmla="*/ 993 w 1286"/>
              <a:gd name="T13" fmla="*/ 1168 h 1169"/>
              <a:gd name="T14" fmla="*/ 468 w 1286"/>
              <a:gd name="T15" fmla="*/ 1168 h 1169"/>
              <a:gd name="T16" fmla="*/ 350 w 1286"/>
              <a:gd name="T17" fmla="*/ 1050 h 1169"/>
              <a:gd name="T18" fmla="*/ 350 w 1286"/>
              <a:gd name="T19" fmla="*/ 468 h 1169"/>
              <a:gd name="T20" fmla="*/ 386 w 1286"/>
              <a:gd name="T21" fmla="*/ 386 h 1169"/>
              <a:gd name="T22" fmla="*/ 768 w 1286"/>
              <a:gd name="T23" fmla="*/ 0 h 1169"/>
              <a:gd name="T24" fmla="*/ 831 w 1286"/>
              <a:gd name="T25" fmla="*/ 63 h 1169"/>
              <a:gd name="T26" fmla="*/ 856 w 1286"/>
              <a:gd name="T27" fmla="*/ 123 h 1169"/>
              <a:gd name="T28" fmla="*/ 856 w 1286"/>
              <a:gd name="T29" fmla="*/ 142 h 1169"/>
              <a:gd name="T30" fmla="*/ 798 w 1286"/>
              <a:gd name="T31" fmla="*/ 410 h 1169"/>
              <a:gd name="T32" fmla="*/ 1168 w 1286"/>
              <a:gd name="T33" fmla="*/ 410 h 1169"/>
              <a:gd name="T34" fmla="*/ 1285 w 1286"/>
              <a:gd name="T35" fmla="*/ 525 h 1169"/>
              <a:gd name="T36" fmla="*/ 0 w 1286"/>
              <a:gd name="T37" fmla="*/ 1168 h 1169"/>
              <a:gd name="T38" fmla="*/ 0 w 1286"/>
              <a:gd name="T39" fmla="*/ 468 h 1169"/>
              <a:gd name="T40" fmla="*/ 235 w 1286"/>
              <a:gd name="T41" fmla="*/ 468 h 1169"/>
              <a:gd name="T42" fmla="*/ 235 w 1286"/>
              <a:gd name="T43" fmla="*/ 1168 h 1169"/>
              <a:gd name="T44" fmla="*/ 0 w 1286"/>
              <a:gd name="T45" fmla="*/ 1168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286" h="1169">
                <a:moveTo>
                  <a:pt x="1285" y="525"/>
                </a:moveTo>
                <a:lnTo>
                  <a:pt x="1282" y="531"/>
                </a:lnTo>
                <a:lnTo>
                  <a:pt x="1285" y="531"/>
                </a:lnTo>
                <a:lnTo>
                  <a:pt x="1285" y="643"/>
                </a:lnTo>
                <a:cubicBezTo>
                  <a:pt x="1285" y="659"/>
                  <a:pt x="1282" y="673"/>
                  <a:pt x="1277" y="686"/>
                </a:cubicBezTo>
                <a:lnTo>
                  <a:pt x="1099" y="1097"/>
                </a:lnTo>
                <a:cubicBezTo>
                  <a:pt x="1083" y="1138"/>
                  <a:pt x="1042" y="1168"/>
                  <a:pt x="993" y="1168"/>
                </a:cubicBezTo>
                <a:lnTo>
                  <a:pt x="468" y="1168"/>
                </a:lnTo>
                <a:cubicBezTo>
                  <a:pt x="405" y="1168"/>
                  <a:pt x="350" y="1113"/>
                  <a:pt x="350" y="1050"/>
                </a:cubicBezTo>
                <a:lnTo>
                  <a:pt x="350" y="468"/>
                </a:lnTo>
                <a:cubicBezTo>
                  <a:pt x="350" y="435"/>
                  <a:pt x="364" y="408"/>
                  <a:pt x="386" y="386"/>
                </a:cubicBezTo>
                <a:lnTo>
                  <a:pt x="768" y="0"/>
                </a:lnTo>
                <a:lnTo>
                  <a:pt x="831" y="63"/>
                </a:lnTo>
                <a:cubicBezTo>
                  <a:pt x="848" y="79"/>
                  <a:pt x="856" y="99"/>
                  <a:pt x="856" y="123"/>
                </a:cubicBezTo>
                <a:lnTo>
                  <a:pt x="856" y="142"/>
                </a:lnTo>
                <a:lnTo>
                  <a:pt x="798" y="410"/>
                </a:lnTo>
                <a:lnTo>
                  <a:pt x="1168" y="410"/>
                </a:lnTo>
                <a:cubicBezTo>
                  <a:pt x="1230" y="410"/>
                  <a:pt x="1285" y="462"/>
                  <a:pt x="1285" y="525"/>
                </a:cubicBezTo>
                <a:close/>
                <a:moveTo>
                  <a:pt x="0" y="1168"/>
                </a:moveTo>
                <a:lnTo>
                  <a:pt x="0" y="468"/>
                </a:lnTo>
                <a:lnTo>
                  <a:pt x="235" y="468"/>
                </a:lnTo>
                <a:lnTo>
                  <a:pt x="235" y="1168"/>
                </a:lnTo>
                <a:lnTo>
                  <a:pt x="0" y="1168"/>
                </a:lnTo>
                <a:close/>
              </a:path>
            </a:pathLst>
          </a:custGeom>
          <a:solidFill>
            <a:srgbClr val="01010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/>
          </a:p>
        </p:txBody>
      </p:sp>
      <p:sp>
        <p:nvSpPr>
          <p:cNvPr id="24" name="Freeform 2">
            <a:extLst>
              <a:ext uri="{FF2B5EF4-FFF2-40B4-BE49-F238E27FC236}">
                <a16:creationId xmlns:a16="http://schemas.microsoft.com/office/drawing/2014/main" id="{CACC988A-CFAD-437A-8AF0-C464B3E27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869" y="4701324"/>
            <a:ext cx="488950" cy="282575"/>
          </a:xfrm>
          <a:custGeom>
            <a:avLst/>
            <a:gdLst>
              <a:gd name="T0" fmla="*/ 0 w 1357"/>
              <a:gd name="T1" fmla="*/ 457 h 783"/>
              <a:gd name="T2" fmla="*/ 82 w 1357"/>
              <a:gd name="T3" fmla="*/ 375 h 783"/>
              <a:gd name="T4" fmla="*/ 407 w 1357"/>
              <a:gd name="T5" fmla="*/ 700 h 783"/>
              <a:gd name="T6" fmla="*/ 325 w 1357"/>
              <a:gd name="T7" fmla="*/ 782 h 783"/>
              <a:gd name="T8" fmla="*/ 0 w 1357"/>
              <a:gd name="T9" fmla="*/ 457 h 783"/>
              <a:gd name="T10" fmla="*/ 1271 w 1357"/>
              <a:gd name="T11" fmla="*/ 0 h 783"/>
              <a:gd name="T12" fmla="*/ 1356 w 1357"/>
              <a:gd name="T13" fmla="*/ 82 h 783"/>
              <a:gd name="T14" fmla="*/ 656 w 1357"/>
              <a:gd name="T15" fmla="*/ 782 h 783"/>
              <a:gd name="T16" fmla="*/ 328 w 1357"/>
              <a:gd name="T17" fmla="*/ 457 h 783"/>
              <a:gd name="T18" fmla="*/ 413 w 1357"/>
              <a:gd name="T19" fmla="*/ 375 h 783"/>
              <a:gd name="T20" fmla="*/ 656 w 1357"/>
              <a:gd name="T21" fmla="*/ 618 h 783"/>
              <a:gd name="T22" fmla="*/ 1271 w 1357"/>
              <a:gd name="T23" fmla="*/ 0 h 783"/>
              <a:gd name="T24" fmla="*/ 1025 w 1357"/>
              <a:gd name="T25" fmla="*/ 82 h 783"/>
              <a:gd name="T26" fmla="*/ 656 w 1357"/>
              <a:gd name="T27" fmla="*/ 454 h 783"/>
              <a:gd name="T28" fmla="*/ 574 w 1357"/>
              <a:gd name="T29" fmla="*/ 372 h 783"/>
              <a:gd name="T30" fmla="*/ 943 w 1357"/>
              <a:gd name="T31" fmla="*/ 0 h 783"/>
              <a:gd name="T32" fmla="*/ 1025 w 1357"/>
              <a:gd name="T33" fmla="*/ 82 h 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357" h="783">
                <a:moveTo>
                  <a:pt x="0" y="457"/>
                </a:moveTo>
                <a:lnTo>
                  <a:pt x="82" y="375"/>
                </a:lnTo>
                <a:lnTo>
                  <a:pt x="407" y="700"/>
                </a:lnTo>
                <a:lnTo>
                  <a:pt x="325" y="782"/>
                </a:lnTo>
                <a:lnTo>
                  <a:pt x="0" y="457"/>
                </a:lnTo>
                <a:close/>
                <a:moveTo>
                  <a:pt x="1271" y="0"/>
                </a:moveTo>
                <a:lnTo>
                  <a:pt x="1356" y="82"/>
                </a:lnTo>
                <a:lnTo>
                  <a:pt x="656" y="782"/>
                </a:lnTo>
                <a:lnTo>
                  <a:pt x="328" y="457"/>
                </a:lnTo>
                <a:lnTo>
                  <a:pt x="413" y="375"/>
                </a:lnTo>
                <a:lnTo>
                  <a:pt x="656" y="618"/>
                </a:lnTo>
                <a:lnTo>
                  <a:pt x="1271" y="0"/>
                </a:lnTo>
                <a:close/>
                <a:moveTo>
                  <a:pt x="1025" y="82"/>
                </a:moveTo>
                <a:lnTo>
                  <a:pt x="656" y="454"/>
                </a:lnTo>
                <a:lnTo>
                  <a:pt x="574" y="372"/>
                </a:lnTo>
                <a:lnTo>
                  <a:pt x="943" y="0"/>
                </a:lnTo>
                <a:lnTo>
                  <a:pt x="1025" y="82"/>
                </a:lnTo>
                <a:close/>
              </a:path>
            </a:pathLst>
          </a:custGeom>
          <a:solidFill>
            <a:srgbClr val="01010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22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21" grpId="0" animBg="1"/>
      <p:bldP spid="22" grpId="0" animBg="1"/>
      <p:bldP spid="23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CBB401C-8521-46E4-A514-DF4FC838E3E5}"/>
              </a:ext>
            </a:extLst>
          </p:cNvPr>
          <p:cNvSpPr/>
          <p:nvPr/>
        </p:nvSpPr>
        <p:spPr>
          <a:xfrm>
            <a:off x="1119454" y="3983800"/>
            <a:ext cx="2062923" cy="1347536"/>
          </a:xfrm>
          <a:prstGeom prst="roundRect">
            <a:avLst>
              <a:gd name="adj" fmla="val 21429"/>
            </a:avLst>
          </a:prstGeom>
          <a:solidFill>
            <a:schemeClr val="bg1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7D91945-B35F-4101-88A3-194A564166E6}"/>
              </a:ext>
            </a:extLst>
          </p:cNvPr>
          <p:cNvSpPr/>
          <p:nvPr/>
        </p:nvSpPr>
        <p:spPr>
          <a:xfrm>
            <a:off x="3749510" y="3983800"/>
            <a:ext cx="2062923" cy="1347536"/>
          </a:xfrm>
          <a:prstGeom prst="roundRect">
            <a:avLst>
              <a:gd name="adj" fmla="val 21429"/>
            </a:avLst>
          </a:prstGeom>
          <a:solidFill>
            <a:schemeClr val="bg1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3C31BB-85E9-42C7-B3CE-361A3AF72BD7}"/>
              </a:ext>
            </a:extLst>
          </p:cNvPr>
          <p:cNvSpPr/>
          <p:nvPr/>
        </p:nvSpPr>
        <p:spPr>
          <a:xfrm>
            <a:off x="6379566" y="3983800"/>
            <a:ext cx="2062923" cy="1347536"/>
          </a:xfrm>
          <a:prstGeom prst="roundRect">
            <a:avLst>
              <a:gd name="adj" fmla="val 21429"/>
            </a:avLst>
          </a:prstGeom>
          <a:solidFill>
            <a:schemeClr val="bg1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7F7C6FF-7372-4546-B15D-CBE5428C2F62}"/>
              </a:ext>
            </a:extLst>
          </p:cNvPr>
          <p:cNvSpPr/>
          <p:nvPr/>
        </p:nvSpPr>
        <p:spPr>
          <a:xfrm>
            <a:off x="9009622" y="3983800"/>
            <a:ext cx="2062923" cy="1347536"/>
          </a:xfrm>
          <a:prstGeom prst="roundRect">
            <a:avLst>
              <a:gd name="adj" fmla="val 21429"/>
            </a:avLst>
          </a:prstGeom>
          <a:solidFill>
            <a:schemeClr val="bg1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/>
            </a:endParaRPr>
          </a:p>
        </p:txBody>
      </p:sp>
      <p:sp>
        <p:nvSpPr>
          <p:cNvPr id="17" name="7 CuadroTexto">
            <a:extLst>
              <a:ext uri="{FF2B5EF4-FFF2-40B4-BE49-F238E27FC236}">
                <a16:creationId xmlns:a16="http://schemas.microsoft.com/office/drawing/2014/main" id="{329354EE-624E-4FC9-9EB9-5184D965BC42}"/>
              </a:ext>
            </a:extLst>
          </p:cNvPr>
          <p:cNvSpPr txBox="1"/>
          <p:nvPr/>
        </p:nvSpPr>
        <p:spPr>
          <a:xfrm>
            <a:off x="1213164" y="4323436"/>
            <a:ext cx="1928130" cy="759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80"/>
              </a:lnSpc>
              <a:defRPr/>
            </a:pPr>
            <a:r>
              <a:rPr lang="en-US" sz="1400" dirty="0" err="1">
                <a:solidFill>
                  <a:schemeClr val="bg1"/>
                </a:solidFill>
                <a:latin typeface="Lato"/>
                <a:ea typeface="Roboto" panose="02000000000000000000" pitchFamily="2" charset="0"/>
                <a:cs typeface="Lato" charset="0"/>
              </a:rPr>
              <a:t>Vertrauen</a:t>
            </a:r>
            <a:r>
              <a:rPr lang="en-US" sz="1400" dirty="0">
                <a:solidFill>
                  <a:schemeClr val="bg1"/>
                </a:solidFill>
                <a:latin typeface="Lato"/>
                <a:ea typeface="Roboto" panose="02000000000000000000" pitchFamily="2" charset="0"/>
                <a:cs typeface="Lato" charset="0"/>
              </a:rPr>
              <a:t> und </a:t>
            </a:r>
            <a:r>
              <a:rPr lang="en-US" sz="1400" dirty="0" err="1">
                <a:solidFill>
                  <a:schemeClr val="bg1"/>
                </a:solidFill>
                <a:latin typeface="Lato"/>
                <a:ea typeface="Roboto" panose="02000000000000000000" pitchFamily="2" charset="0"/>
                <a:cs typeface="Lato" charset="0"/>
              </a:rPr>
              <a:t>Sicherheit</a:t>
            </a:r>
            <a:r>
              <a:rPr lang="en-US" sz="1400" dirty="0">
                <a:solidFill>
                  <a:schemeClr val="bg1"/>
                </a:solidFill>
                <a:latin typeface="Lato"/>
                <a:ea typeface="Roboto" panose="02000000000000000000" pitchFamily="2" charset="0"/>
                <a:cs typeface="Lat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Lato"/>
                <a:ea typeface="Roboto" panose="02000000000000000000" pitchFamily="2" charset="0"/>
                <a:cs typeface="Lato" charset="0"/>
              </a:rPr>
              <a:t>durch</a:t>
            </a:r>
            <a:r>
              <a:rPr lang="en-US" sz="1400" dirty="0">
                <a:solidFill>
                  <a:schemeClr val="bg1"/>
                </a:solidFill>
                <a:latin typeface="Lato"/>
                <a:ea typeface="Roboto" panose="02000000000000000000" pitchFamily="2" charset="0"/>
                <a:cs typeface="Lat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Lato"/>
                <a:ea typeface="Roboto" panose="02000000000000000000" pitchFamily="2" charset="0"/>
                <a:cs typeface="Lato" charset="0"/>
              </a:rPr>
              <a:t>Selbstverwaltete</a:t>
            </a:r>
            <a:r>
              <a:rPr lang="en-US" sz="1400" dirty="0">
                <a:solidFill>
                  <a:schemeClr val="bg1"/>
                </a:solidFill>
                <a:latin typeface="Lato"/>
                <a:ea typeface="Roboto" panose="02000000000000000000" pitchFamily="2" charset="0"/>
                <a:cs typeface="Lat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Lato"/>
                <a:ea typeface="Roboto" panose="02000000000000000000" pitchFamily="2" charset="0"/>
                <a:cs typeface="Lato" charset="0"/>
              </a:rPr>
              <a:t>Zertifikate</a:t>
            </a:r>
            <a:endParaRPr lang="en-US" sz="1400" dirty="0">
              <a:solidFill>
                <a:schemeClr val="bg1"/>
              </a:solidFill>
              <a:latin typeface="Lato"/>
              <a:ea typeface="Roboto" panose="02000000000000000000" pitchFamily="2" charset="0"/>
              <a:cs typeface="Lato" charset="0"/>
            </a:endParaRPr>
          </a:p>
        </p:txBody>
      </p:sp>
      <p:sp>
        <p:nvSpPr>
          <p:cNvPr id="18" name="7 CuadroTexto">
            <a:extLst>
              <a:ext uri="{FF2B5EF4-FFF2-40B4-BE49-F238E27FC236}">
                <a16:creationId xmlns:a16="http://schemas.microsoft.com/office/drawing/2014/main" id="{4F79D820-C265-4669-98DB-9A29A5FABE47}"/>
              </a:ext>
            </a:extLst>
          </p:cNvPr>
          <p:cNvSpPr txBox="1"/>
          <p:nvPr/>
        </p:nvSpPr>
        <p:spPr>
          <a:xfrm>
            <a:off x="6376494" y="4323436"/>
            <a:ext cx="2065995" cy="759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80"/>
              </a:lnSpc>
              <a:defRPr/>
            </a:pPr>
            <a:r>
              <a:rPr lang="en-US" sz="1400" dirty="0" err="1">
                <a:solidFill>
                  <a:schemeClr val="bg1"/>
                </a:solidFill>
                <a:latin typeface="Lato"/>
                <a:ea typeface="Roboto" panose="02000000000000000000" pitchFamily="2" charset="0"/>
                <a:cs typeface="Lato" charset="0"/>
              </a:rPr>
              <a:t>Daten</a:t>
            </a:r>
            <a:r>
              <a:rPr lang="en-US" sz="1400" dirty="0">
                <a:solidFill>
                  <a:schemeClr val="bg1"/>
                </a:solidFill>
                <a:latin typeface="Lato"/>
                <a:ea typeface="Roboto" panose="02000000000000000000" pitchFamily="2" charset="0"/>
                <a:cs typeface="Lato" charset="0"/>
              </a:rPr>
              <a:t>- und </a:t>
            </a:r>
            <a:r>
              <a:rPr lang="en-US" sz="1400" dirty="0" err="1">
                <a:solidFill>
                  <a:schemeClr val="bg1"/>
                </a:solidFill>
                <a:latin typeface="Lato"/>
                <a:ea typeface="Roboto" panose="02000000000000000000" pitchFamily="2" charset="0"/>
                <a:cs typeface="Lato" charset="0"/>
              </a:rPr>
              <a:t>Informationssicherheit</a:t>
            </a:r>
            <a:r>
              <a:rPr lang="en-US" sz="1400" dirty="0">
                <a:solidFill>
                  <a:schemeClr val="bg1"/>
                </a:solidFill>
                <a:latin typeface="Lato"/>
                <a:ea typeface="Roboto" panose="02000000000000000000" pitchFamily="2" charset="0"/>
                <a:cs typeface="Lat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Lato"/>
                <a:ea typeface="Roboto" panose="02000000000000000000" pitchFamily="2" charset="0"/>
                <a:cs typeface="Lato" charset="0"/>
              </a:rPr>
              <a:t>durch</a:t>
            </a:r>
            <a:r>
              <a:rPr lang="en-US" sz="1400" dirty="0">
                <a:solidFill>
                  <a:schemeClr val="bg1"/>
                </a:solidFill>
                <a:latin typeface="Lato"/>
                <a:ea typeface="Roboto" panose="02000000000000000000" pitchFamily="2" charset="0"/>
                <a:cs typeface="Lato" charset="0"/>
              </a:rPr>
              <a:t> Zero Knowledge Proofs</a:t>
            </a:r>
          </a:p>
        </p:txBody>
      </p:sp>
      <p:sp>
        <p:nvSpPr>
          <p:cNvPr id="19" name="7 CuadroTexto">
            <a:extLst>
              <a:ext uri="{FF2B5EF4-FFF2-40B4-BE49-F238E27FC236}">
                <a16:creationId xmlns:a16="http://schemas.microsoft.com/office/drawing/2014/main" id="{C3886BEB-E858-41FB-95B0-4C0C8152B490}"/>
              </a:ext>
            </a:extLst>
          </p:cNvPr>
          <p:cNvSpPr txBox="1"/>
          <p:nvPr/>
        </p:nvSpPr>
        <p:spPr>
          <a:xfrm>
            <a:off x="3747974" y="4329686"/>
            <a:ext cx="2062923" cy="759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80"/>
              </a:lnSpc>
              <a:defRPr/>
            </a:pPr>
            <a:r>
              <a:rPr lang="en-US" sz="1400" dirty="0" err="1">
                <a:solidFill>
                  <a:schemeClr val="bg1"/>
                </a:solidFill>
                <a:latin typeface="Lato"/>
                <a:ea typeface="Roboto" panose="02000000000000000000" pitchFamily="2" charset="0"/>
                <a:cs typeface="Lato" charset="0"/>
              </a:rPr>
              <a:t>Verantwortungs</a:t>
            </a:r>
            <a:r>
              <a:rPr lang="en-US" sz="1400" dirty="0">
                <a:solidFill>
                  <a:schemeClr val="bg1"/>
                </a:solidFill>
                <a:latin typeface="Lato"/>
                <a:ea typeface="Roboto" panose="02000000000000000000" pitchFamily="2" charset="0"/>
                <a:cs typeface="Lato" charset="0"/>
              </a:rPr>
              <a:t>-</a:t>
            </a:r>
          </a:p>
          <a:p>
            <a:pPr algn="ctr">
              <a:lnSpc>
                <a:spcPts val="1280"/>
              </a:lnSpc>
              <a:defRPr/>
            </a:pPr>
            <a:r>
              <a:rPr lang="en-US" sz="1400" dirty="0" err="1">
                <a:solidFill>
                  <a:schemeClr val="bg1"/>
                </a:solidFill>
                <a:latin typeface="Lato"/>
                <a:ea typeface="Roboto" panose="02000000000000000000" pitchFamily="2" charset="0"/>
                <a:cs typeface="Lato" charset="0"/>
              </a:rPr>
              <a:t>bewusstsein</a:t>
            </a:r>
            <a:r>
              <a:rPr lang="en-US" sz="1400" dirty="0">
                <a:solidFill>
                  <a:schemeClr val="bg1"/>
                </a:solidFill>
                <a:latin typeface="Lato"/>
                <a:ea typeface="Roboto" panose="02000000000000000000" pitchFamily="2" charset="0"/>
                <a:cs typeface="Lat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Lato"/>
                <a:ea typeface="Roboto" panose="02000000000000000000" pitchFamily="2" charset="0"/>
                <a:cs typeface="Lato" charset="0"/>
              </a:rPr>
              <a:t>durch</a:t>
            </a:r>
            <a:r>
              <a:rPr lang="en-US" sz="1400" dirty="0">
                <a:solidFill>
                  <a:schemeClr val="bg1"/>
                </a:solidFill>
                <a:latin typeface="Lato"/>
                <a:ea typeface="Roboto" panose="02000000000000000000" pitchFamily="2" charset="0"/>
                <a:cs typeface="Lat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Lato"/>
                <a:ea typeface="Roboto" panose="02000000000000000000" pitchFamily="2" charset="0"/>
                <a:cs typeface="Lato" charset="0"/>
              </a:rPr>
              <a:t>Sicherstellung</a:t>
            </a:r>
            <a:r>
              <a:rPr lang="en-US" sz="1400" dirty="0">
                <a:solidFill>
                  <a:schemeClr val="bg1"/>
                </a:solidFill>
                <a:latin typeface="Lato"/>
                <a:ea typeface="Roboto" panose="02000000000000000000" pitchFamily="2" charset="0"/>
                <a:cs typeface="Lato" charset="0"/>
              </a:rPr>
              <a:t> von </a:t>
            </a:r>
            <a:r>
              <a:rPr lang="en-US" sz="1400" dirty="0" err="1">
                <a:solidFill>
                  <a:schemeClr val="bg1"/>
                </a:solidFill>
                <a:latin typeface="Lato"/>
                <a:ea typeface="Roboto" panose="02000000000000000000" pitchFamily="2" charset="0"/>
                <a:cs typeface="Lato" charset="0"/>
              </a:rPr>
              <a:t>Zertifikaten</a:t>
            </a:r>
            <a:endParaRPr lang="en-US" sz="1400" dirty="0">
              <a:solidFill>
                <a:schemeClr val="bg1"/>
              </a:solidFill>
              <a:latin typeface="Lato"/>
              <a:ea typeface="Roboto" panose="02000000000000000000" pitchFamily="2" charset="0"/>
              <a:cs typeface="Lato" charset="0"/>
            </a:endParaRPr>
          </a:p>
        </p:txBody>
      </p:sp>
      <p:sp>
        <p:nvSpPr>
          <p:cNvPr id="20" name="7 CuadroTexto">
            <a:extLst>
              <a:ext uri="{FF2B5EF4-FFF2-40B4-BE49-F238E27FC236}">
                <a16:creationId xmlns:a16="http://schemas.microsoft.com/office/drawing/2014/main" id="{B8F96328-A27E-433E-BD77-98836C27C8F4}"/>
              </a:ext>
            </a:extLst>
          </p:cNvPr>
          <p:cNvSpPr txBox="1"/>
          <p:nvPr/>
        </p:nvSpPr>
        <p:spPr>
          <a:xfrm>
            <a:off x="9009622" y="4328583"/>
            <a:ext cx="1928130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80"/>
              </a:lnSpc>
              <a:defRPr/>
            </a:pPr>
            <a:r>
              <a:rPr lang="en-US" sz="1400" dirty="0" err="1">
                <a:solidFill>
                  <a:schemeClr val="bg1"/>
                </a:solidFill>
                <a:latin typeface="Lato"/>
                <a:ea typeface="Roboto" panose="02000000000000000000" pitchFamily="2" charset="0"/>
                <a:cs typeface="Lato" charset="0"/>
              </a:rPr>
              <a:t>Transparenz</a:t>
            </a:r>
            <a:r>
              <a:rPr lang="en-US" sz="1400" dirty="0">
                <a:solidFill>
                  <a:schemeClr val="bg1"/>
                </a:solidFill>
                <a:latin typeface="Lato"/>
                <a:ea typeface="Roboto" panose="02000000000000000000" pitchFamily="2" charset="0"/>
                <a:cs typeface="Lat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Lato"/>
                <a:ea typeface="Roboto" panose="02000000000000000000" pitchFamily="2" charset="0"/>
                <a:cs typeface="Lato" charset="0"/>
              </a:rPr>
              <a:t>durch</a:t>
            </a:r>
            <a:r>
              <a:rPr lang="en-US" sz="1400" dirty="0">
                <a:solidFill>
                  <a:schemeClr val="bg1"/>
                </a:solidFill>
                <a:latin typeface="Lato"/>
                <a:ea typeface="Roboto" panose="02000000000000000000" pitchFamily="2" charset="0"/>
                <a:cs typeface="Lat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Lato"/>
                <a:ea typeface="Roboto" panose="02000000000000000000" pitchFamily="2" charset="0"/>
                <a:cs typeface="Lato" charset="0"/>
              </a:rPr>
              <a:t>Identifikation</a:t>
            </a:r>
            <a:r>
              <a:rPr lang="en-US" sz="1400" dirty="0">
                <a:solidFill>
                  <a:schemeClr val="bg1"/>
                </a:solidFill>
                <a:latin typeface="Lato"/>
                <a:ea typeface="Roboto" panose="02000000000000000000" pitchFamily="2" charset="0"/>
                <a:cs typeface="Lato" charset="0"/>
              </a:rPr>
              <a:t> von </a:t>
            </a:r>
            <a:r>
              <a:rPr lang="en-US" sz="1400" dirty="0" err="1">
                <a:solidFill>
                  <a:schemeClr val="bg1"/>
                </a:solidFill>
                <a:latin typeface="Lato"/>
                <a:ea typeface="Roboto" panose="02000000000000000000" pitchFamily="2" charset="0"/>
                <a:cs typeface="Lato" charset="0"/>
              </a:rPr>
              <a:t>fehlenden</a:t>
            </a:r>
            <a:r>
              <a:rPr lang="en-US" sz="1400" dirty="0">
                <a:solidFill>
                  <a:schemeClr val="bg1"/>
                </a:solidFill>
                <a:latin typeface="Lato"/>
                <a:ea typeface="Roboto" panose="02000000000000000000" pitchFamily="2" charset="0"/>
                <a:cs typeface="Lat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Lato"/>
                <a:ea typeface="Roboto" panose="02000000000000000000" pitchFamily="2" charset="0"/>
                <a:cs typeface="Lato" charset="0"/>
              </a:rPr>
              <a:t>Zertifikaten</a:t>
            </a:r>
            <a:endParaRPr lang="en-US" sz="1400" dirty="0">
              <a:solidFill>
                <a:schemeClr val="bg1"/>
              </a:solidFill>
              <a:latin typeface="Lato"/>
              <a:ea typeface="Roboto" panose="02000000000000000000" pitchFamily="2" charset="0"/>
              <a:cs typeface="Lato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D4B3128-9D08-48A3-BC16-2485D90469E8}"/>
              </a:ext>
            </a:extLst>
          </p:cNvPr>
          <p:cNvSpPr txBox="1"/>
          <p:nvPr/>
        </p:nvSpPr>
        <p:spPr>
          <a:xfrm>
            <a:off x="4371982" y="6181248"/>
            <a:ext cx="3970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spc="600" dirty="0">
                <a:solidFill>
                  <a:schemeClr val="bg1">
                    <a:lumMod val="65000"/>
                  </a:schemeClr>
                </a:solidFill>
                <a:latin typeface="Lato"/>
                <a:ea typeface="Helmet" pitchFamily="50" charset="-128"/>
                <a:cs typeface="Poppins" panose="00000500000000000000" pitchFamily="50" charset="0"/>
              </a:rPr>
              <a:t>Blockchain Challenge 2019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4B1343-A880-4AFE-BAE4-CAFC36F96BA4}"/>
              </a:ext>
            </a:extLst>
          </p:cNvPr>
          <p:cNvSpPr txBox="1"/>
          <p:nvPr/>
        </p:nvSpPr>
        <p:spPr>
          <a:xfrm>
            <a:off x="2425360" y="731625"/>
            <a:ext cx="7341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6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Lato" charset="0"/>
              </a:rPr>
              <a:t>PLATFORM TPRM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2C58681-0AF3-48DE-9E6C-A4750D80C45E}"/>
              </a:ext>
            </a:extLst>
          </p:cNvPr>
          <p:cNvSpPr txBox="1"/>
          <p:nvPr/>
        </p:nvSpPr>
        <p:spPr>
          <a:xfrm>
            <a:off x="4964351" y="1437635"/>
            <a:ext cx="2274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Merriweather" panose="00000500000000000000" pitchFamily="50" charset="0"/>
                <a:ea typeface="Helmet" pitchFamily="50" charset="-128"/>
                <a:cs typeface="Helmet" pitchFamily="50" charset="-128"/>
              </a:rPr>
              <a:t>vertrauenswürdig</a:t>
            </a:r>
            <a:r>
              <a:rPr 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Merriweather" panose="00000500000000000000" pitchFamily="50" charset="0"/>
                <a:ea typeface="Helmet" pitchFamily="50" charset="-128"/>
                <a:cs typeface="Helmet" pitchFamily="50" charset="-128"/>
              </a:rPr>
              <a:t> und </a:t>
            </a:r>
            <a:r>
              <a:rPr lang="en-US" sz="1400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Merriweather" panose="00000500000000000000" pitchFamily="50" charset="0"/>
                <a:ea typeface="Helmet" pitchFamily="50" charset="-128"/>
                <a:cs typeface="Helmet" pitchFamily="50" charset="-128"/>
              </a:rPr>
              <a:t>sicher</a:t>
            </a:r>
            <a:endParaRPr lang="en-US" sz="1400" dirty="0">
              <a:solidFill>
                <a:schemeClr val="tx2">
                  <a:lumMod val="65000"/>
                  <a:lumOff val="35000"/>
                </a:schemeClr>
              </a:solidFill>
              <a:latin typeface="Merriweather" panose="00000500000000000000" pitchFamily="50" charset="0"/>
              <a:ea typeface="Helmet" pitchFamily="50" charset="-128"/>
              <a:cs typeface="Helmet" pitchFamily="50" charset="-128"/>
            </a:endParaRPr>
          </a:p>
        </p:txBody>
      </p:sp>
      <p:pic>
        <p:nvPicPr>
          <p:cNvPr id="30" name="Bildplatzhalter 8">
            <a:extLst>
              <a:ext uri="{FF2B5EF4-FFF2-40B4-BE49-F238E27FC236}">
                <a16:creationId xmlns:a16="http://schemas.microsoft.com/office/drawing/2014/main" id="{BF10B2F7-92C9-4DF4-A40A-C6D9C0188F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528" y="1771650"/>
            <a:ext cx="3695700" cy="184785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3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10" descr="Ein Bild, das drinnen, Tisch, sitzend, Tasse enthält.&#10;&#10;Automatisch generierte Beschreibung">
            <a:extLst>
              <a:ext uri="{FF2B5EF4-FFF2-40B4-BE49-F238E27FC236}">
                <a16:creationId xmlns:a16="http://schemas.microsoft.com/office/drawing/2014/main" id="{B5CA0238-76FD-41DA-8B88-517F98D6A19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10000"/>
          <a:stretch>
            <a:fillRect/>
          </a:stretch>
        </p:blipFill>
        <p:spPr>
          <a:xfrm>
            <a:off x="381000" y="381000"/>
            <a:ext cx="11430000" cy="6096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D34E24E-D2E8-482F-9E32-C0C62CA92D1B}"/>
              </a:ext>
            </a:extLst>
          </p:cNvPr>
          <p:cNvSpPr/>
          <p:nvPr/>
        </p:nvSpPr>
        <p:spPr>
          <a:xfrm>
            <a:off x="381000" y="3941962"/>
            <a:ext cx="11430000" cy="182880"/>
          </a:xfrm>
          <a:prstGeom prst="rect">
            <a:avLst/>
          </a:prstGeom>
          <a:solidFill>
            <a:srgbClr val="2B1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F0A2DF-18BA-4DCA-82FB-A9B424A3882E}"/>
              </a:ext>
            </a:extLst>
          </p:cNvPr>
          <p:cNvSpPr txBox="1"/>
          <p:nvPr/>
        </p:nvSpPr>
        <p:spPr>
          <a:xfrm>
            <a:off x="381000" y="1099335"/>
            <a:ext cx="11430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spc="6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Lato" charset="0"/>
              </a:rPr>
              <a:t>VIELEN DANK FÜR DIE AUFMERKSAMKEIT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7CA9CA-5424-4845-A3AE-C280B39580FC}"/>
              </a:ext>
            </a:extLst>
          </p:cNvPr>
          <p:cNvSpPr txBox="1"/>
          <p:nvPr/>
        </p:nvSpPr>
        <p:spPr>
          <a:xfrm>
            <a:off x="4024764" y="3533377"/>
            <a:ext cx="4142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spc="300" dirty="0">
                <a:solidFill>
                  <a:schemeClr val="bg1"/>
                </a:solidFill>
                <a:latin typeface="Merriweather" panose="00000500000000000000" pitchFamily="50" charset="0"/>
                <a:ea typeface="Helmet" pitchFamily="50" charset="-128"/>
                <a:cs typeface="Helmet" pitchFamily="50" charset="-128"/>
              </a:rPr>
              <a:t>Blockchain Challenge Universität Basel und Novartis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29D745-EE81-4E92-9166-22F4A2593F70}"/>
              </a:ext>
            </a:extLst>
          </p:cNvPr>
          <p:cNvSpPr txBox="1"/>
          <p:nvPr/>
        </p:nvSpPr>
        <p:spPr>
          <a:xfrm>
            <a:off x="4315146" y="5681609"/>
            <a:ext cx="3504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600" dirty="0">
                <a:solidFill>
                  <a:schemeClr val="bg1"/>
                </a:solidFill>
                <a:latin typeface="Lato"/>
                <a:ea typeface="Helmet" pitchFamily="50" charset="-128"/>
                <a:cs typeface="Poppins" panose="00000500000000000000" pitchFamily="50" charset="0"/>
              </a:rPr>
              <a:t>Florian </a:t>
            </a:r>
            <a:r>
              <a:rPr lang="en-US" sz="1200" spc="600" dirty="0" err="1">
                <a:solidFill>
                  <a:schemeClr val="bg1"/>
                </a:solidFill>
                <a:latin typeface="Lato"/>
                <a:ea typeface="Helmet" pitchFamily="50" charset="-128"/>
                <a:cs typeface="Poppins" panose="00000500000000000000" pitchFamily="50" charset="0"/>
              </a:rPr>
              <a:t>Gronde</a:t>
            </a:r>
            <a:r>
              <a:rPr lang="en-US" sz="1200" spc="600" dirty="0">
                <a:solidFill>
                  <a:schemeClr val="bg1"/>
                </a:solidFill>
                <a:latin typeface="Lato"/>
                <a:ea typeface="Helmet" pitchFamily="50" charset="-128"/>
                <a:cs typeface="Poppins" panose="00000500000000000000" pitchFamily="50" charset="0"/>
              </a:rPr>
              <a:t> und Julius </a:t>
            </a:r>
            <a:r>
              <a:rPr lang="en-US" sz="1200" spc="600" dirty="0" err="1">
                <a:solidFill>
                  <a:schemeClr val="bg1"/>
                </a:solidFill>
                <a:latin typeface="Lato"/>
                <a:ea typeface="Helmet" pitchFamily="50" charset="-128"/>
                <a:cs typeface="Poppins" panose="00000500000000000000" pitchFamily="50" charset="0"/>
              </a:rPr>
              <a:t>Lüttin</a:t>
            </a:r>
            <a:endParaRPr lang="en-US" sz="1200" spc="600" dirty="0">
              <a:solidFill>
                <a:schemeClr val="bg1"/>
              </a:solidFill>
              <a:latin typeface="Lato"/>
              <a:ea typeface="Helmet" pitchFamily="50" charset="-128"/>
              <a:cs typeface="Poppins" panose="00000500000000000000" pitchFamily="50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634FFD7-E7E9-4C00-AC9A-4AEFF6E0B5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792" y="501937"/>
            <a:ext cx="1333578" cy="1087867"/>
          </a:xfrm>
          <a:prstGeom prst="rect">
            <a:avLst/>
          </a:prstGeom>
        </p:spPr>
      </p:pic>
      <p:pic>
        <p:nvPicPr>
          <p:cNvPr id="15" name="Grafik 14" descr="Ein Bild, das Essen, Zeichnung, Hemd enthält.&#10;&#10;Automatisch generierte Beschreibung">
            <a:extLst>
              <a:ext uri="{FF2B5EF4-FFF2-40B4-BE49-F238E27FC236}">
                <a16:creationId xmlns:a16="http://schemas.microsoft.com/office/drawing/2014/main" id="{6D71FC59-57A2-4322-9669-36875BF88E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26" y="510006"/>
            <a:ext cx="1462730" cy="1170184"/>
          </a:xfrm>
          <a:prstGeom prst="rect">
            <a:avLst/>
          </a:prstGeom>
        </p:spPr>
      </p:pic>
      <p:sp>
        <p:nvSpPr>
          <p:cNvPr id="9" name="TextBox 26">
            <a:extLst>
              <a:ext uri="{FF2B5EF4-FFF2-40B4-BE49-F238E27FC236}">
                <a16:creationId xmlns:a16="http://schemas.microsoft.com/office/drawing/2014/main" id="{A2D20EA2-38F1-E143-9868-C40FBE9F070F}"/>
              </a:ext>
            </a:extLst>
          </p:cNvPr>
          <p:cNvSpPr txBox="1"/>
          <p:nvPr/>
        </p:nvSpPr>
        <p:spPr>
          <a:xfrm>
            <a:off x="381000" y="6597938"/>
            <a:ext cx="11430000" cy="254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spc="600" dirty="0" err="1">
                <a:solidFill>
                  <a:schemeClr val="bg1">
                    <a:lumMod val="65000"/>
                  </a:schemeClr>
                </a:solidFill>
                <a:latin typeface="Lato"/>
                <a:ea typeface="Helmet" pitchFamily="50" charset="-128"/>
                <a:cs typeface="Poppins" panose="00000500000000000000" pitchFamily="50" charset="0"/>
              </a:rPr>
              <a:t>Images:Pexels.com</a:t>
            </a:r>
            <a:r>
              <a:rPr lang="en-US" sz="1000" spc="600" dirty="0">
                <a:solidFill>
                  <a:schemeClr val="bg1">
                    <a:lumMod val="65000"/>
                  </a:schemeClr>
                </a:solidFill>
                <a:latin typeface="Lato"/>
                <a:ea typeface="Helmet" pitchFamily="50" charset="-128"/>
                <a:cs typeface="Poppins" panose="00000500000000000000" pitchFamily="50" charset="0"/>
              </a:rPr>
              <a:t> &amp; </a:t>
            </a:r>
            <a:r>
              <a:rPr lang="en-US" sz="1000" spc="600" dirty="0" err="1">
                <a:solidFill>
                  <a:schemeClr val="bg1">
                    <a:lumMod val="65000"/>
                  </a:schemeClr>
                </a:solidFill>
                <a:latin typeface="Lato"/>
                <a:ea typeface="Helmet" pitchFamily="50" charset="-128"/>
                <a:cs typeface="Poppins" panose="00000500000000000000" pitchFamily="50" charset="0"/>
              </a:rPr>
              <a:t>Novartis.com</a:t>
            </a:r>
            <a:endParaRPr lang="en-US" sz="1000" spc="600" dirty="0">
              <a:solidFill>
                <a:schemeClr val="bg1">
                  <a:lumMod val="65000"/>
                </a:schemeClr>
              </a:solidFill>
              <a:latin typeface="Lato"/>
              <a:ea typeface="Helmet" pitchFamily="50" charset="-128"/>
              <a:cs typeface="Poppi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483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E3EDF5E-8889-44D4-9D98-37B1DDE8D30E}"/>
              </a:ext>
            </a:extLst>
          </p:cNvPr>
          <p:cNvSpPr/>
          <p:nvPr/>
        </p:nvSpPr>
        <p:spPr>
          <a:xfrm>
            <a:off x="0" y="1515291"/>
            <a:ext cx="3918857" cy="107115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28ED51-8C2F-4FD9-8F16-51BA43E29A50}"/>
              </a:ext>
            </a:extLst>
          </p:cNvPr>
          <p:cNvSpPr/>
          <p:nvPr/>
        </p:nvSpPr>
        <p:spPr>
          <a:xfrm>
            <a:off x="5865223" y="4580708"/>
            <a:ext cx="6326777" cy="107115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7E8F4D-A5E7-4D03-9EB3-252EEE6FA584}"/>
              </a:ext>
            </a:extLst>
          </p:cNvPr>
          <p:cNvSpPr txBox="1"/>
          <p:nvPr/>
        </p:nvSpPr>
        <p:spPr>
          <a:xfrm>
            <a:off x="853439" y="952355"/>
            <a:ext cx="10873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6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Lato" charset="0"/>
              </a:rPr>
              <a:t>SUPPLY CHAIN MANAGEMENT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49156F-EFEB-4BD4-86E0-2F63FE951A88}"/>
              </a:ext>
            </a:extLst>
          </p:cNvPr>
          <p:cNvSpPr txBox="1"/>
          <p:nvPr/>
        </p:nvSpPr>
        <p:spPr>
          <a:xfrm>
            <a:off x="868094" y="1616616"/>
            <a:ext cx="1947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Merriweather" panose="00000500000000000000" pitchFamily="50" charset="0"/>
                <a:ea typeface="Helmet" pitchFamily="50" charset="-128"/>
                <a:cs typeface="Helmet" pitchFamily="50" charset="-128"/>
              </a:rPr>
              <a:t>Von der </a:t>
            </a:r>
            <a:r>
              <a:rPr lang="en-US" sz="1600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Merriweather" panose="00000500000000000000" pitchFamily="50" charset="0"/>
                <a:ea typeface="Helmet" pitchFamily="50" charset="-128"/>
                <a:cs typeface="Helmet" pitchFamily="50" charset="-128"/>
              </a:rPr>
              <a:t>Produktion</a:t>
            </a:r>
            <a:r>
              <a:rPr 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Merriweather" panose="00000500000000000000" pitchFamily="50" charset="0"/>
                <a:ea typeface="Helmet" pitchFamily="50" charset="-128"/>
                <a:cs typeface="Helmet" pitchFamily="50" charset="-128"/>
              </a:rPr>
              <a:t>…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AD3674E-E12D-4F6A-B66E-E0E2C00FA3DA}"/>
              </a:ext>
            </a:extLst>
          </p:cNvPr>
          <p:cNvSpPr/>
          <p:nvPr/>
        </p:nvSpPr>
        <p:spPr>
          <a:xfrm>
            <a:off x="6443963" y="4848251"/>
            <a:ext cx="48201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Roboto"/>
              </a:rPr>
              <a:t>…</a:t>
            </a:r>
            <a:r>
              <a:rPr lang="en-US" sz="1600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Roboto"/>
              </a:rPr>
              <a:t>zum</a:t>
            </a:r>
            <a:r>
              <a:rPr lang="en-US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Roboto"/>
              </a:rPr>
              <a:t> </a:t>
            </a:r>
            <a:r>
              <a:rPr lang="en-US" sz="1600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Roboto"/>
              </a:rPr>
              <a:t>Kunden</a:t>
            </a:r>
            <a:r>
              <a:rPr lang="en-US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Roboto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FA34518-31DC-4D7E-AAE3-C14A9F144795}"/>
              </a:ext>
            </a:extLst>
          </p:cNvPr>
          <p:cNvSpPr txBox="1"/>
          <p:nvPr/>
        </p:nvSpPr>
        <p:spPr>
          <a:xfrm>
            <a:off x="633046" y="6020140"/>
            <a:ext cx="40005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600" dirty="0">
                <a:solidFill>
                  <a:schemeClr val="bg1">
                    <a:lumMod val="65000"/>
                  </a:schemeClr>
                </a:solidFill>
                <a:latin typeface="Lato"/>
                <a:ea typeface="Helmet" pitchFamily="50" charset="-128"/>
                <a:cs typeface="Poppins" panose="00000500000000000000" pitchFamily="50" charset="0"/>
              </a:rPr>
              <a:t>Blockchain Challenge 2019</a:t>
            </a:r>
          </a:p>
        </p:txBody>
      </p:sp>
      <p:pic>
        <p:nvPicPr>
          <p:cNvPr id="8" name="Bildplatzhalter 7" descr="Ein Bild, das Gras, draußen, Feld, weiden enthält.&#10;&#10;Automatisch generierte Beschreibung">
            <a:extLst>
              <a:ext uri="{FF2B5EF4-FFF2-40B4-BE49-F238E27FC236}">
                <a16:creationId xmlns:a16="http://schemas.microsoft.com/office/drawing/2014/main" id="{E8ED3B88-3140-49B5-81E5-EACD980925D5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5" r="18475"/>
          <a:stretch>
            <a:fillRect/>
          </a:stretch>
        </p:blipFill>
        <p:spPr/>
      </p:pic>
      <p:pic>
        <p:nvPicPr>
          <p:cNvPr id="10" name="Bildplatzhalter 9" descr="Ein Bild, das Person, Getränk, Zahnbürste, Frau enthält.&#10;&#10;Automatisch generierte Beschreibung">
            <a:extLst>
              <a:ext uri="{FF2B5EF4-FFF2-40B4-BE49-F238E27FC236}">
                <a16:creationId xmlns:a16="http://schemas.microsoft.com/office/drawing/2014/main" id="{92ACEE24-3220-4289-A35E-F2756669A88F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7" r="10777"/>
          <a:stretch>
            <a:fillRect/>
          </a:stretch>
        </p:blipFill>
        <p:spPr/>
      </p:pic>
      <p:pic>
        <p:nvPicPr>
          <p:cNvPr id="14" name="Bildplatzhalter 13" descr="Ein Bild, das haltend, Hand, Fern, Mann enthält.&#10;&#10;Automatisch generierte Beschreibung">
            <a:extLst>
              <a:ext uri="{FF2B5EF4-FFF2-40B4-BE49-F238E27FC236}">
                <a16:creationId xmlns:a16="http://schemas.microsoft.com/office/drawing/2014/main" id="{793D7D6E-5444-4C38-9851-F2B0EB4CE7F0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34" b="21634"/>
          <a:stretch>
            <a:fillRect/>
          </a:stretch>
        </p:blipFill>
        <p:spPr>
          <a:xfrm>
            <a:off x="7962900" y="2051413"/>
            <a:ext cx="3238500" cy="2755173"/>
          </a:xfrm>
        </p:spPr>
      </p:pic>
    </p:spTree>
    <p:extLst>
      <p:ext uri="{BB962C8B-B14F-4D97-AF65-F5344CB8AC3E}">
        <p14:creationId xmlns:p14="http://schemas.microsoft.com/office/powerpoint/2010/main" val="334055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2" grpId="0"/>
      <p:bldP spid="23" grpId="0"/>
      <p:bldP spid="24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1">
            <a:extLst>
              <a:ext uri="{FF2B5EF4-FFF2-40B4-BE49-F238E27FC236}">
                <a16:creationId xmlns:a16="http://schemas.microsoft.com/office/drawing/2014/main" id="{FB0D2A65-C085-42D5-B628-61969914BA72}"/>
              </a:ext>
            </a:extLst>
          </p:cNvPr>
          <p:cNvSpPr/>
          <p:nvPr/>
        </p:nvSpPr>
        <p:spPr>
          <a:xfrm>
            <a:off x="-4" y="1997613"/>
            <a:ext cx="10452295" cy="4860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E76B4A-25EB-4F08-A094-4F763B4C2E95}"/>
              </a:ext>
            </a:extLst>
          </p:cNvPr>
          <p:cNvSpPr txBox="1"/>
          <p:nvPr/>
        </p:nvSpPr>
        <p:spPr>
          <a:xfrm>
            <a:off x="1763610" y="650498"/>
            <a:ext cx="8782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spc="6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Lato" charset="0"/>
              </a:rPr>
              <a:t>ANFORDERUNGEN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D0CE13-048C-48B9-9A6B-CE257A89414C}"/>
              </a:ext>
            </a:extLst>
          </p:cNvPr>
          <p:cNvSpPr txBox="1"/>
          <p:nvPr/>
        </p:nvSpPr>
        <p:spPr>
          <a:xfrm>
            <a:off x="8658354" y="1358385"/>
            <a:ext cx="17700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chemeClr val="tx2">
                    <a:lumMod val="65000"/>
                    <a:lumOff val="35000"/>
                  </a:schemeClr>
                </a:solidFill>
                <a:latin typeface="Merriweather" panose="00000500000000000000" pitchFamily="50" charset="0"/>
                <a:ea typeface="Helmet" pitchFamily="50" charset="-128"/>
                <a:cs typeface="Helmet" pitchFamily="50" charset="-128"/>
              </a:rPr>
              <a:t>SUPPLY CHAIN MANAGEMENT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5CA95A-818D-4362-9C9A-7E0043A9F490}"/>
              </a:ext>
            </a:extLst>
          </p:cNvPr>
          <p:cNvSpPr txBox="1"/>
          <p:nvPr/>
        </p:nvSpPr>
        <p:spPr>
          <a:xfrm>
            <a:off x="3933968" y="4833969"/>
            <a:ext cx="2584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Lato"/>
                <a:ea typeface="Roboto" panose="02000000000000000000" pitchFamily="2" charset="0"/>
                <a:cs typeface="Times Sans Serif" panose="02020603050405020304" pitchFamily="18" charset="0"/>
              </a:rPr>
              <a:t>Verantwortung</a:t>
            </a:r>
            <a:endParaRPr lang="en-US" b="1" dirty="0">
              <a:solidFill>
                <a:schemeClr val="tx2">
                  <a:lumMod val="85000"/>
                  <a:lumOff val="15000"/>
                </a:schemeClr>
              </a:solidFill>
              <a:latin typeface="Lato"/>
              <a:ea typeface="Roboto" panose="02000000000000000000" pitchFamily="2" charset="0"/>
              <a:cs typeface="Times Sans Serif" panose="02020603050405020304" pitchFamily="18" charset="0"/>
            </a:endParaRPr>
          </a:p>
        </p:txBody>
      </p:sp>
      <p:sp>
        <p:nvSpPr>
          <p:cNvPr id="26" name="7 CuadroTexto">
            <a:extLst>
              <a:ext uri="{FF2B5EF4-FFF2-40B4-BE49-F238E27FC236}">
                <a16:creationId xmlns:a16="http://schemas.microsoft.com/office/drawing/2014/main" id="{CA324429-BDD7-4235-889C-DFEADB0B3BF0}"/>
              </a:ext>
            </a:extLst>
          </p:cNvPr>
          <p:cNvSpPr txBox="1"/>
          <p:nvPr/>
        </p:nvSpPr>
        <p:spPr>
          <a:xfrm>
            <a:off x="3986430" y="5172523"/>
            <a:ext cx="24794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Lato"/>
              </a:rPr>
              <a:t>Für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Lato"/>
              </a:rPr>
              <a:t> die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Lato"/>
              </a:rPr>
              <a:t>eigenen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Lato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Lato"/>
              </a:rPr>
              <a:t>Produkte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Lato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E5E338-020D-4CEF-8590-9965C72364F0}"/>
              </a:ext>
            </a:extLst>
          </p:cNvPr>
          <p:cNvSpPr txBox="1"/>
          <p:nvPr/>
        </p:nvSpPr>
        <p:spPr>
          <a:xfrm>
            <a:off x="7246323" y="4833969"/>
            <a:ext cx="2584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Lato"/>
                <a:ea typeface="Roboto" panose="02000000000000000000" pitchFamily="2" charset="0"/>
                <a:cs typeface="Times Sans Serif" panose="02020603050405020304" pitchFamily="18" charset="0"/>
              </a:rPr>
              <a:t>Transparenz</a:t>
            </a:r>
            <a:endParaRPr lang="en-US" b="1" dirty="0">
              <a:solidFill>
                <a:schemeClr val="tx2">
                  <a:lumMod val="85000"/>
                  <a:lumOff val="15000"/>
                </a:schemeClr>
              </a:solidFill>
              <a:latin typeface="Lato"/>
              <a:ea typeface="Roboto" panose="02000000000000000000" pitchFamily="2" charset="0"/>
              <a:cs typeface="Times Sans Serif" panose="02020603050405020304" pitchFamily="18" charset="0"/>
            </a:endParaRPr>
          </a:p>
        </p:txBody>
      </p:sp>
      <p:sp>
        <p:nvSpPr>
          <p:cNvPr id="31" name="7 CuadroTexto">
            <a:extLst>
              <a:ext uri="{FF2B5EF4-FFF2-40B4-BE49-F238E27FC236}">
                <a16:creationId xmlns:a16="http://schemas.microsoft.com/office/drawing/2014/main" id="{0DB776F7-1B72-4BA0-A243-CD03CBE9F522}"/>
              </a:ext>
            </a:extLst>
          </p:cNvPr>
          <p:cNvSpPr txBox="1"/>
          <p:nvPr/>
        </p:nvSpPr>
        <p:spPr>
          <a:xfrm>
            <a:off x="7298785" y="5172523"/>
            <a:ext cx="24794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Lato"/>
              </a:rPr>
              <a:t>Der Supply Chain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2831CAE-6627-470F-ACB0-D3E3E049D59C}"/>
              </a:ext>
            </a:extLst>
          </p:cNvPr>
          <p:cNvSpPr txBox="1"/>
          <p:nvPr/>
        </p:nvSpPr>
        <p:spPr>
          <a:xfrm>
            <a:off x="621612" y="4833969"/>
            <a:ext cx="2584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Lato"/>
                <a:ea typeface="Roboto" panose="02000000000000000000" pitchFamily="2" charset="0"/>
                <a:cs typeface="Times Sans Serif" panose="02020603050405020304" pitchFamily="18" charset="0"/>
              </a:rPr>
              <a:t>Vertrauen</a:t>
            </a:r>
            <a:endParaRPr lang="en-US" b="1" dirty="0">
              <a:solidFill>
                <a:schemeClr val="tx2">
                  <a:lumMod val="85000"/>
                  <a:lumOff val="15000"/>
                </a:schemeClr>
              </a:solidFill>
              <a:latin typeface="Lato"/>
              <a:ea typeface="Roboto" panose="02000000000000000000" pitchFamily="2" charset="0"/>
              <a:cs typeface="Times Sans Serif" panose="02020603050405020304" pitchFamily="18" charset="0"/>
            </a:endParaRPr>
          </a:p>
        </p:txBody>
      </p:sp>
      <p:sp>
        <p:nvSpPr>
          <p:cNvPr id="34" name="7 CuadroTexto">
            <a:extLst>
              <a:ext uri="{FF2B5EF4-FFF2-40B4-BE49-F238E27FC236}">
                <a16:creationId xmlns:a16="http://schemas.microsoft.com/office/drawing/2014/main" id="{3460F4D0-C9E1-49EC-9E0E-60ADE37881DE}"/>
              </a:ext>
            </a:extLst>
          </p:cNvPr>
          <p:cNvSpPr txBox="1"/>
          <p:nvPr/>
        </p:nvSpPr>
        <p:spPr>
          <a:xfrm>
            <a:off x="674074" y="5172523"/>
            <a:ext cx="24794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Lato"/>
              </a:rPr>
              <a:t>In die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Lato"/>
              </a:rPr>
              <a:t>Produktionspartner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Lato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F73FA29-7A4B-4406-BBBF-07048FEA2ABC}"/>
              </a:ext>
            </a:extLst>
          </p:cNvPr>
          <p:cNvSpPr txBox="1"/>
          <p:nvPr/>
        </p:nvSpPr>
        <p:spPr>
          <a:xfrm rot="5400000">
            <a:off x="8986898" y="3844929"/>
            <a:ext cx="3940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600" dirty="0">
                <a:solidFill>
                  <a:schemeClr val="bg1">
                    <a:lumMod val="65000"/>
                  </a:schemeClr>
                </a:solidFill>
                <a:latin typeface="Lato"/>
                <a:ea typeface="Helmet" pitchFamily="50" charset="-128"/>
                <a:cs typeface="Poppins" panose="00000500000000000000" pitchFamily="50" charset="0"/>
              </a:rPr>
              <a:t>Blockchain Challenge 2019</a:t>
            </a:r>
          </a:p>
        </p:txBody>
      </p:sp>
      <p:pic>
        <p:nvPicPr>
          <p:cNvPr id="7" name="Bildplatzhalter 6" descr="Ein Bild, das Person, drinnen, Regal, Buch enthält.&#10;&#10;Automatisch generierte Beschreibung">
            <a:extLst>
              <a:ext uri="{FF2B5EF4-FFF2-40B4-BE49-F238E27FC236}">
                <a16:creationId xmlns:a16="http://schemas.microsoft.com/office/drawing/2014/main" id="{C2204ADB-C20C-448A-BC88-A1D12E78F608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r="5548"/>
          <a:stretch>
            <a:fillRect/>
          </a:stretch>
        </p:blipFill>
        <p:spPr>
          <a:xfrm>
            <a:off x="381000" y="2400300"/>
            <a:ext cx="3065463" cy="2298700"/>
          </a:xfrm>
        </p:spPr>
      </p:pic>
      <p:pic>
        <p:nvPicPr>
          <p:cNvPr id="10" name="Bildplatzhalter 9" descr="Ein Bild, das Objekt, Mikroskop, drinnen, Tisch enthält.&#10;&#10;Automatisch generierte Beschreibung">
            <a:extLst>
              <a:ext uri="{FF2B5EF4-FFF2-40B4-BE49-F238E27FC236}">
                <a16:creationId xmlns:a16="http://schemas.microsoft.com/office/drawing/2014/main" id="{7A7A979A-0F15-486F-8760-E99A7FA7039D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71" b="24971"/>
          <a:stretch>
            <a:fillRect/>
          </a:stretch>
        </p:blipFill>
        <p:spPr/>
      </p:pic>
      <p:pic>
        <p:nvPicPr>
          <p:cNvPr id="32" name="Bildplatzhalter 7" descr="Ein Bild, das Gras, draußen, Feld, weiden enthält.&#10;&#10;Automatisch generierte Beschreibung">
            <a:extLst>
              <a:ext uri="{FF2B5EF4-FFF2-40B4-BE49-F238E27FC236}">
                <a16:creationId xmlns:a16="http://schemas.microsoft.com/office/drawing/2014/main" id="{56F864EE-2455-4966-BBCE-0A92CD7DAB00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3" r="14233"/>
          <a:stretch>
            <a:fillRect/>
          </a:stretch>
        </p:blipFill>
        <p:spPr>
          <a:xfrm>
            <a:off x="7005638" y="2400300"/>
            <a:ext cx="3065462" cy="2298700"/>
          </a:xfrm>
        </p:spPr>
      </p:pic>
    </p:spTree>
    <p:extLst>
      <p:ext uri="{BB962C8B-B14F-4D97-AF65-F5344CB8AC3E}">
        <p14:creationId xmlns:p14="http://schemas.microsoft.com/office/powerpoint/2010/main" val="153506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22" grpId="0"/>
      <p:bldP spid="23" grpId="0"/>
      <p:bldP spid="25" grpId="0"/>
      <p:bldP spid="26" grpId="0"/>
      <p:bldP spid="30" grpId="0"/>
      <p:bldP spid="31" grpId="0"/>
      <p:bldP spid="33" grpId="0"/>
      <p:bldP spid="34" grpId="0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B5E60B-7DAF-4B8D-9790-57ECF55A464D}"/>
              </a:ext>
            </a:extLst>
          </p:cNvPr>
          <p:cNvSpPr/>
          <p:nvPr/>
        </p:nvSpPr>
        <p:spPr>
          <a:xfrm>
            <a:off x="1739705" y="1997612"/>
            <a:ext cx="10452295" cy="4860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E76B4A-25EB-4F08-A094-4F763B4C2E95}"/>
              </a:ext>
            </a:extLst>
          </p:cNvPr>
          <p:cNvSpPr txBox="1"/>
          <p:nvPr/>
        </p:nvSpPr>
        <p:spPr>
          <a:xfrm>
            <a:off x="1739705" y="664565"/>
            <a:ext cx="9094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6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Lato" charset="0"/>
              </a:rPr>
              <a:t>HERAUSFORDERUNGEN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D0CE13-048C-48B9-9A6B-CE257A89414C}"/>
              </a:ext>
            </a:extLst>
          </p:cNvPr>
          <p:cNvSpPr txBox="1"/>
          <p:nvPr/>
        </p:nvSpPr>
        <p:spPr>
          <a:xfrm>
            <a:off x="1785001" y="1350384"/>
            <a:ext cx="17700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2">
                    <a:lumMod val="65000"/>
                    <a:lumOff val="35000"/>
                  </a:schemeClr>
                </a:solidFill>
                <a:latin typeface="Merriweather" panose="00000500000000000000" pitchFamily="50" charset="0"/>
                <a:ea typeface="Helmet" pitchFamily="50" charset="-128"/>
                <a:cs typeface="Helmet" pitchFamily="50" charset="-128"/>
              </a:rPr>
              <a:t>SUPPLY CHAIN MANAGEMENT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5CA95A-818D-4362-9C9A-7E0043A9F490}"/>
              </a:ext>
            </a:extLst>
          </p:cNvPr>
          <p:cNvSpPr txBox="1"/>
          <p:nvPr/>
        </p:nvSpPr>
        <p:spPr>
          <a:xfrm>
            <a:off x="5673673" y="4819901"/>
            <a:ext cx="2584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Lato"/>
                <a:ea typeface="Roboto" panose="02000000000000000000" pitchFamily="2" charset="0"/>
                <a:cs typeface="Times Sans Serif" panose="02020603050405020304" pitchFamily="18" charset="0"/>
              </a:rPr>
              <a:t>Gesellschaft</a:t>
            </a:r>
          </a:p>
        </p:txBody>
      </p:sp>
      <p:sp>
        <p:nvSpPr>
          <p:cNvPr id="26" name="7 CuadroTexto">
            <a:extLst>
              <a:ext uri="{FF2B5EF4-FFF2-40B4-BE49-F238E27FC236}">
                <a16:creationId xmlns:a16="http://schemas.microsoft.com/office/drawing/2014/main" id="{CA324429-BDD7-4235-889C-DFEADB0B3BF0}"/>
              </a:ext>
            </a:extLst>
          </p:cNvPr>
          <p:cNvSpPr txBox="1"/>
          <p:nvPr/>
        </p:nvSpPr>
        <p:spPr>
          <a:xfrm>
            <a:off x="5726135" y="5158455"/>
            <a:ext cx="24794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Lato"/>
              </a:rPr>
              <a:t>Sichere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Lato"/>
              </a:rPr>
              <a:t> und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Lato"/>
              </a:rPr>
              <a:t>Menschenwürdige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Lato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Lato"/>
              </a:rPr>
              <a:t>Produktion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Lato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E5E338-020D-4CEF-8590-9965C72364F0}"/>
              </a:ext>
            </a:extLst>
          </p:cNvPr>
          <p:cNvSpPr txBox="1"/>
          <p:nvPr/>
        </p:nvSpPr>
        <p:spPr>
          <a:xfrm>
            <a:off x="8986028" y="4819901"/>
            <a:ext cx="28249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Lato"/>
                <a:ea typeface="Roboto" panose="02000000000000000000" pitchFamily="2" charset="0"/>
                <a:cs typeface="Times Sans Serif" panose="02020603050405020304" pitchFamily="18" charset="0"/>
              </a:rPr>
              <a:t>Investoren</a:t>
            </a:r>
            <a:r>
              <a:rPr lang="en-US" sz="16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Lato"/>
                <a:ea typeface="Roboto" panose="02000000000000000000" pitchFamily="2" charset="0"/>
                <a:cs typeface="Times Sans Serif" panose="02020603050405020304" pitchFamily="18" charset="0"/>
              </a:rPr>
              <a:t> und Stakeholder</a:t>
            </a:r>
          </a:p>
        </p:txBody>
      </p:sp>
      <p:sp>
        <p:nvSpPr>
          <p:cNvPr id="31" name="7 CuadroTexto">
            <a:extLst>
              <a:ext uri="{FF2B5EF4-FFF2-40B4-BE49-F238E27FC236}">
                <a16:creationId xmlns:a16="http://schemas.microsoft.com/office/drawing/2014/main" id="{0DB776F7-1B72-4BA0-A243-CD03CBE9F522}"/>
              </a:ext>
            </a:extLst>
          </p:cNvPr>
          <p:cNvSpPr txBox="1"/>
          <p:nvPr/>
        </p:nvSpPr>
        <p:spPr>
          <a:xfrm>
            <a:off x="9038490" y="5158455"/>
            <a:ext cx="24794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Lato"/>
              </a:rPr>
              <a:t>Verantwortungsvolle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Lato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Lato"/>
              </a:rPr>
              <a:t>Investitionen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Lato"/>
              </a:rPr>
              <a:t> und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Lato"/>
              </a:rPr>
              <a:t>Unternehmen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Lato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2831CAE-6627-470F-ACB0-D3E3E049D59C}"/>
              </a:ext>
            </a:extLst>
          </p:cNvPr>
          <p:cNvSpPr txBox="1"/>
          <p:nvPr/>
        </p:nvSpPr>
        <p:spPr>
          <a:xfrm>
            <a:off x="2361317" y="4819901"/>
            <a:ext cx="2584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Lato"/>
                <a:ea typeface="Roboto" panose="02000000000000000000" pitchFamily="2" charset="0"/>
                <a:cs typeface="Times Sans Serif" panose="02020603050405020304" pitchFamily="18" charset="0"/>
              </a:rPr>
              <a:t>Regularien</a:t>
            </a:r>
            <a:endParaRPr lang="en-US" b="1" dirty="0">
              <a:solidFill>
                <a:schemeClr val="tx2">
                  <a:lumMod val="85000"/>
                  <a:lumOff val="15000"/>
                </a:schemeClr>
              </a:solidFill>
              <a:latin typeface="Lato"/>
              <a:ea typeface="Roboto" panose="02000000000000000000" pitchFamily="2" charset="0"/>
              <a:cs typeface="Times Sans Serif" panose="02020603050405020304" pitchFamily="18" charset="0"/>
            </a:endParaRPr>
          </a:p>
        </p:txBody>
      </p:sp>
      <p:sp>
        <p:nvSpPr>
          <p:cNvPr id="34" name="7 CuadroTexto">
            <a:extLst>
              <a:ext uri="{FF2B5EF4-FFF2-40B4-BE49-F238E27FC236}">
                <a16:creationId xmlns:a16="http://schemas.microsoft.com/office/drawing/2014/main" id="{3460F4D0-C9E1-49EC-9E0E-60ADE37881DE}"/>
              </a:ext>
            </a:extLst>
          </p:cNvPr>
          <p:cNvSpPr txBox="1"/>
          <p:nvPr/>
        </p:nvSpPr>
        <p:spPr>
          <a:xfrm>
            <a:off x="2413779" y="5158455"/>
            <a:ext cx="24794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Lato"/>
              </a:rPr>
              <a:t>Konzernverantwortungs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Lato"/>
              </a:rPr>
              <a:t>-initiative, Modern Slavery Act, Health and Safety,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Lato"/>
              </a:rPr>
              <a:t>Arbeitsrecht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Lato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F73FA29-7A4B-4406-BBBF-07048FEA2ABC}"/>
              </a:ext>
            </a:extLst>
          </p:cNvPr>
          <p:cNvSpPr txBox="1"/>
          <p:nvPr/>
        </p:nvSpPr>
        <p:spPr>
          <a:xfrm rot="5400000">
            <a:off x="-1138590" y="3731923"/>
            <a:ext cx="37148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600" dirty="0">
                <a:solidFill>
                  <a:schemeClr val="bg1">
                    <a:lumMod val="65000"/>
                  </a:schemeClr>
                </a:solidFill>
                <a:latin typeface="Lato"/>
                <a:ea typeface="Helmet" pitchFamily="50" charset="-128"/>
                <a:cs typeface="Poppins" panose="00000500000000000000" pitchFamily="50" charset="0"/>
              </a:rPr>
              <a:t>Blockchain Challenge 2019</a:t>
            </a:r>
          </a:p>
        </p:txBody>
      </p:sp>
      <p:pic>
        <p:nvPicPr>
          <p:cNvPr id="5" name="Bildplatzhalter 4" descr="Ein Bild, das drinnen, Tisch, Computer, Schreibtisch enthält.&#10;&#10;Automatisch generierte Beschreibung">
            <a:extLst>
              <a:ext uri="{FF2B5EF4-FFF2-40B4-BE49-F238E27FC236}">
                <a16:creationId xmlns:a16="http://schemas.microsoft.com/office/drawing/2014/main" id="{CBB29397-B9DD-4352-9188-523BF9A67AF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r="5548"/>
          <a:stretch>
            <a:fillRect/>
          </a:stretch>
        </p:blipFill>
        <p:spPr>
          <a:xfrm>
            <a:off x="2120900" y="2386013"/>
            <a:ext cx="3065463" cy="2298700"/>
          </a:xfrm>
        </p:spPr>
      </p:pic>
      <p:pic>
        <p:nvPicPr>
          <p:cNvPr id="9" name="Bildplatzhalter 8" descr="Ein Bild, das Gras, Natur, Rauch, Feld enthält.&#10;&#10;Automatisch generierte Beschreibung">
            <a:extLst>
              <a:ext uri="{FF2B5EF4-FFF2-40B4-BE49-F238E27FC236}">
                <a16:creationId xmlns:a16="http://schemas.microsoft.com/office/drawing/2014/main" id="{10667F91-F3BD-432B-B77E-F9ADA34B6B56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5" r="5495"/>
          <a:stretch>
            <a:fillRect/>
          </a:stretch>
        </p:blipFill>
        <p:spPr>
          <a:xfrm>
            <a:off x="5432425" y="2386013"/>
            <a:ext cx="3065463" cy="2298700"/>
          </a:xfrm>
        </p:spPr>
      </p:pic>
      <p:pic>
        <p:nvPicPr>
          <p:cNvPr id="11" name="Bildplatzhalter 10" descr="Ein Bild, das Person, Schlips, Mann, Anzug enthält.&#10;&#10;Automatisch generierte Beschreibung">
            <a:extLst>
              <a:ext uri="{FF2B5EF4-FFF2-40B4-BE49-F238E27FC236}">
                <a16:creationId xmlns:a16="http://schemas.microsoft.com/office/drawing/2014/main" id="{D5BEA80B-D779-49D4-9C68-109933524600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" r="5837"/>
          <a:stretch>
            <a:fillRect/>
          </a:stretch>
        </p:blipFill>
        <p:spPr>
          <a:xfrm>
            <a:off x="8745538" y="2386013"/>
            <a:ext cx="3065462" cy="2298700"/>
          </a:xfrm>
        </p:spPr>
      </p:pic>
    </p:spTree>
    <p:extLst>
      <p:ext uri="{BB962C8B-B14F-4D97-AF65-F5344CB8AC3E}">
        <p14:creationId xmlns:p14="http://schemas.microsoft.com/office/powerpoint/2010/main" val="29892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/>
      <p:bldP spid="23" grpId="0"/>
      <p:bldP spid="25" grpId="0"/>
      <p:bldP spid="26" grpId="0"/>
      <p:bldP spid="30" grpId="0"/>
      <p:bldP spid="31" grpId="0"/>
      <p:bldP spid="33" grpId="0"/>
      <p:bldP spid="34" grpId="0"/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EDA0198-1F52-43C6-9987-672640DD8B87}"/>
              </a:ext>
            </a:extLst>
          </p:cNvPr>
          <p:cNvSpPr/>
          <p:nvPr/>
        </p:nvSpPr>
        <p:spPr>
          <a:xfrm>
            <a:off x="4229100" y="0"/>
            <a:ext cx="4229100" cy="3429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FA39B7-DE9C-4F01-A8B5-EC307B7C6DB8}"/>
              </a:ext>
            </a:extLst>
          </p:cNvPr>
          <p:cNvSpPr/>
          <p:nvPr/>
        </p:nvSpPr>
        <p:spPr>
          <a:xfrm>
            <a:off x="0" y="3429000"/>
            <a:ext cx="4229100" cy="3429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6B8A9D-87A1-4FC9-8791-A6690DE59657}"/>
              </a:ext>
            </a:extLst>
          </p:cNvPr>
          <p:cNvSpPr txBox="1"/>
          <p:nvPr/>
        </p:nvSpPr>
        <p:spPr>
          <a:xfrm>
            <a:off x="8458200" y="2357811"/>
            <a:ext cx="381871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spc="6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Lato" charset="0"/>
              </a:rPr>
              <a:t>REGULARIEN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0A38900-1501-4F29-A900-13A3512FC47D}"/>
              </a:ext>
            </a:extLst>
          </p:cNvPr>
          <p:cNvSpPr txBox="1"/>
          <p:nvPr/>
        </p:nvSpPr>
        <p:spPr>
          <a:xfrm>
            <a:off x="4590104" y="550357"/>
            <a:ext cx="2584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Lato"/>
                <a:ea typeface="Roboto" panose="02000000000000000000" pitchFamily="2" charset="0"/>
                <a:cs typeface="Times Sans Serif" panose="02020603050405020304" pitchFamily="18" charset="0"/>
              </a:rPr>
              <a:t>MODERN SLAVERY ACT</a:t>
            </a:r>
          </a:p>
        </p:txBody>
      </p:sp>
      <p:sp>
        <p:nvSpPr>
          <p:cNvPr id="30" name="7 CuadroTexto">
            <a:extLst>
              <a:ext uri="{FF2B5EF4-FFF2-40B4-BE49-F238E27FC236}">
                <a16:creationId xmlns:a16="http://schemas.microsoft.com/office/drawing/2014/main" id="{6BF6A762-71C2-4FA6-92A1-25CC18266693}"/>
              </a:ext>
            </a:extLst>
          </p:cNvPr>
          <p:cNvSpPr txBox="1"/>
          <p:nvPr/>
        </p:nvSpPr>
        <p:spPr>
          <a:xfrm>
            <a:off x="4590105" y="948067"/>
            <a:ext cx="282783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"/>
              </a:rPr>
              <a:t>Bestimmungen über Sklaverei, Leibeigenschaft und Zwangs- oder Pflichtarbeit sowie über Menschenhandel.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Roboto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D8DB53C-7C68-4508-8747-3DBDFD8DC865}"/>
              </a:ext>
            </a:extLst>
          </p:cNvPr>
          <p:cNvSpPr txBox="1"/>
          <p:nvPr/>
        </p:nvSpPr>
        <p:spPr>
          <a:xfrm>
            <a:off x="554804" y="3979989"/>
            <a:ext cx="3330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Lato"/>
                <a:ea typeface="Roboto" panose="02000000000000000000" pitchFamily="2" charset="0"/>
                <a:cs typeface="Times Sans Serif" panose="02020603050405020304" pitchFamily="18" charset="0"/>
              </a:rPr>
              <a:t>KONZERNVERANTWORTUNGS-INITIATIVE</a:t>
            </a:r>
          </a:p>
        </p:txBody>
      </p:sp>
      <p:sp>
        <p:nvSpPr>
          <p:cNvPr id="43" name="7 CuadroTexto">
            <a:extLst>
              <a:ext uri="{FF2B5EF4-FFF2-40B4-BE49-F238E27FC236}">
                <a16:creationId xmlns:a16="http://schemas.microsoft.com/office/drawing/2014/main" id="{8CA7F3E8-26AC-4073-9C49-9ED90446A30C}"/>
              </a:ext>
            </a:extLst>
          </p:cNvPr>
          <p:cNvSpPr txBox="1"/>
          <p:nvPr/>
        </p:nvSpPr>
        <p:spPr>
          <a:xfrm>
            <a:off x="809984" y="4684979"/>
            <a:ext cx="307495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"/>
              </a:rPr>
              <a:t>Konzerne mit Sitz in der Schweiz sollen bei ihren Geschäften sicherstellen, dass sie die Menschenrechte respektieren und Umweltstandards einhalten. 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Roboto"/>
            </a:endParaRPr>
          </a:p>
        </p:txBody>
      </p:sp>
      <p:pic>
        <p:nvPicPr>
          <p:cNvPr id="6" name="Bildplatzhalter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4F739A55-C576-452B-B8EA-F83337862C5A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4" r="18624"/>
          <a:stretch>
            <a:fillRect/>
          </a:stretch>
        </p:blipFill>
        <p:spPr/>
      </p:pic>
      <p:pic>
        <p:nvPicPr>
          <p:cNvPr id="31" name="Bildplatzhalter 3" descr="Ein Bild, das draußen, Uhr, Gebäude, Stadt enthält.&#10;&#10;Automatisch generierte Beschreibung">
            <a:extLst>
              <a:ext uri="{FF2B5EF4-FFF2-40B4-BE49-F238E27FC236}">
                <a16:creationId xmlns:a16="http://schemas.microsoft.com/office/drawing/2014/main" id="{2819E3ED-48AC-4E1B-BABB-A802F078F0FC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4" b="13474"/>
          <a:stretch/>
        </p:blipFill>
        <p:spPr>
          <a:xfrm>
            <a:off x="4229100" y="3429000"/>
            <a:ext cx="4229100" cy="3429000"/>
          </a:xfrm>
        </p:spPr>
      </p:pic>
      <p:sp>
        <p:nvSpPr>
          <p:cNvPr id="36" name="TextBox 8">
            <a:extLst>
              <a:ext uri="{FF2B5EF4-FFF2-40B4-BE49-F238E27FC236}">
                <a16:creationId xmlns:a16="http://schemas.microsoft.com/office/drawing/2014/main" id="{5018E69A-199F-4C0A-B548-4C67D845665F}"/>
              </a:ext>
            </a:extLst>
          </p:cNvPr>
          <p:cNvSpPr txBox="1"/>
          <p:nvPr/>
        </p:nvSpPr>
        <p:spPr>
          <a:xfrm>
            <a:off x="8534654" y="6380510"/>
            <a:ext cx="36573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600" dirty="0">
                <a:solidFill>
                  <a:schemeClr val="bg1">
                    <a:lumMod val="65000"/>
                  </a:schemeClr>
                </a:solidFill>
                <a:latin typeface="Lato"/>
                <a:ea typeface="Helmet" pitchFamily="50" charset="-128"/>
                <a:cs typeface="Poppins" panose="00000500000000000000" pitchFamily="50" charset="0"/>
              </a:rPr>
              <a:t>Blockchain Challenge 2019</a:t>
            </a:r>
          </a:p>
        </p:txBody>
      </p:sp>
    </p:spTree>
    <p:extLst>
      <p:ext uri="{BB962C8B-B14F-4D97-AF65-F5344CB8AC3E}">
        <p14:creationId xmlns:p14="http://schemas.microsoft.com/office/powerpoint/2010/main" val="24164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6" grpId="0"/>
      <p:bldP spid="29" grpId="0"/>
      <p:bldP spid="30" grpId="0"/>
      <p:bldP spid="42" grpId="0"/>
      <p:bldP spid="43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B443A9C-2C95-44EE-8E44-E0AF8166096A}"/>
              </a:ext>
            </a:extLst>
          </p:cNvPr>
          <p:cNvSpPr/>
          <p:nvPr/>
        </p:nvSpPr>
        <p:spPr>
          <a:xfrm>
            <a:off x="7080069" y="0"/>
            <a:ext cx="5111931" cy="6858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C429F6-1E00-46FB-9CF7-083B355998FF}"/>
              </a:ext>
            </a:extLst>
          </p:cNvPr>
          <p:cNvSpPr txBox="1"/>
          <p:nvPr/>
        </p:nvSpPr>
        <p:spPr>
          <a:xfrm>
            <a:off x="5784284" y="464357"/>
            <a:ext cx="5242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6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Lato" charset="0"/>
              </a:rPr>
              <a:t>KEY PLAYERS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923003-0B05-43D7-AC05-30A20C347D27}"/>
              </a:ext>
            </a:extLst>
          </p:cNvPr>
          <p:cNvSpPr txBox="1"/>
          <p:nvPr/>
        </p:nvSpPr>
        <p:spPr>
          <a:xfrm rot="16200000">
            <a:off x="9278566" y="2098274"/>
            <a:ext cx="38795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600" dirty="0">
                <a:solidFill>
                  <a:schemeClr val="bg1">
                    <a:lumMod val="65000"/>
                  </a:schemeClr>
                </a:solidFill>
                <a:latin typeface="Lato"/>
                <a:ea typeface="Helmet" pitchFamily="50" charset="-128"/>
                <a:cs typeface="Poppins" panose="00000500000000000000" pitchFamily="50" charset="0"/>
              </a:rPr>
              <a:t>Blockchain Challenge 2019</a:t>
            </a:r>
          </a:p>
        </p:txBody>
      </p:sp>
      <p:pic>
        <p:nvPicPr>
          <p:cNvPr id="9" name="Bildplatzhalter 8" descr="Ein Bild, das Essen, Zeichnung, Hemd enthält.&#10;&#10;Automatisch generierte Beschreibung">
            <a:extLst>
              <a:ext uri="{FF2B5EF4-FFF2-40B4-BE49-F238E27FC236}">
                <a16:creationId xmlns:a16="http://schemas.microsoft.com/office/drawing/2014/main" id="{6302C9F3-D485-42B5-B9C3-0E7DC8C89F2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4" b="13194"/>
          <a:stretch>
            <a:fillRect/>
          </a:stretch>
        </p:blipFill>
        <p:spPr>
          <a:xfrm>
            <a:off x="2220686" y="224101"/>
            <a:ext cx="6831874" cy="4023360"/>
          </a:xfrm>
        </p:spPr>
      </p:pic>
      <p:pic>
        <p:nvPicPr>
          <p:cNvPr id="21" name="Grafik 20" descr="Ein Bild, das Person, haltend, Blume, blau enthält.&#10;&#10;Automatisch generierte Beschreibung">
            <a:extLst>
              <a:ext uri="{FF2B5EF4-FFF2-40B4-BE49-F238E27FC236}">
                <a16:creationId xmlns:a16="http://schemas.microsoft.com/office/drawing/2014/main" id="{9067C633-AC94-4EB3-9835-8A0F96CA2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072" y="2100762"/>
            <a:ext cx="4152600" cy="2772081"/>
          </a:xfrm>
          <a:prstGeom prst="rect">
            <a:avLst/>
          </a:prstGeom>
        </p:spPr>
      </p:pic>
      <p:pic>
        <p:nvPicPr>
          <p:cNvPr id="23" name="Grafik 22" descr="Ein Bild, das Tisch, drinnen, sitzend, Essen enthält.&#10;&#10;Automatisch generierte Beschreibung">
            <a:extLst>
              <a:ext uri="{FF2B5EF4-FFF2-40B4-BE49-F238E27FC236}">
                <a16:creationId xmlns:a16="http://schemas.microsoft.com/office/drawing/2014/main" id="{D180F99C-75FC-4BDE-B957-37A93F8125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694" y="2100762"/>
            <a:ext cx="4138259" cy="2762508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1AF66CA3-8698-40B9-A1B5-34E6DA74AA2E}"/>
              </a:ext>
            </a:extLst>
          </p:cNvPr>
          <p:cNvSpPr txBox="1"/>
          <p:nvPr/>
        </p:nvSpPr>
        <p:spPr>
          <a:xfrm>
            <a:off x="3461372" y="3217384"/>
            <a:ext cx="3682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spc="6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ZULIEFERER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41CD250-7E7D-4447-B5A4-391F5DC29D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0125" y="4023361"/>
            <a:ext cx="3337185" cy="2085740"/>
          </a:xfrm>
          <a:prstGeom prst="rect">
            <a:avLst/>
          </a:prstGeom>
        </p:spPr>
      </p:pic>
      <p:pic>
        <p:nvPicPr>
          <p:cNvPr id="29" name="Grafik 28" descr="Ein Bild, das Gras, Feld, Rauch, Schaf enthält.&#10;&#10;Automatisch generierte Beschreibung">
            <a:extLst>
              <a:ext uri="{FF2B5EF4-FFF2-40B4-BE49-F238E27FC236}">
                <a16:creationId xmlns:a16="http://schemas.microsoft.com/office/drawing/2014/main" id="{06FF9C72-5DC4-45CB-844E-FB64C98DC4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711" y="4023361"/>
            <a:ext cx="3228671" cy="2154986"/>
          </a:xfrm>
          <a:prstGeom prst="rect">
            <a:avLst/>
          </a:prstGeom>
        </p:spPr>
      </p:pic>
      <p:pic>
        <p:nvPicPr>
          <p:cNvPr id="31" name="Grafik 30" descr="Ein Bild, das drinnen, Person, Mann, Essen enthält.&#10;&#10;Automatisch generierte Beschreibung">
            <a:extLst>
              <a:ext uri="{FF2B5EF4-FFF2-40B4-BE49-F238E27FC236}">
                <a16:creationId xmlns:a16="http://schemas.microsoft.com/office/drawing/2014/main" id="{22B95905-E608-4931-9305-F348BAB0F2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404" y="4050844"/>
            <a:ext cx="3232479" cy="2154986"/>
          </a:xfrm>
          <a:prstGeom prst="rect">
            <a:avLst/>
          </a:prstGeom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id="{2AD48589-3F0E-4A2B-924B-E66D13E3236A}"/>
              </a:ext>
            </a:extLst>
          </p:cNvPr>
          <p:cNvSpPr txBox="1"/>
          <p:nvPr/>
        </p:nvSpPr>
        <p:spPr>
          <a:xfrm>
            <a:off x="3364529" y="5878269"/>
            <a:ext cx="3682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spc="6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DIENSTLEISTER</a:t>
            </a:r>
          </a:p>
        </p:txBody>
      </p:sp>
      <p:sp>
        <p:nvSpPr>
          <p:cNvPr id="37" name="TextBox 22">
            <a:extLst>
              <a:ext uri="{FF2B5EF4-FFF2-40B4-BE49-F238E27FC236}">
                <a16:creationId xmlns:a16="http://schemas.microsoft.com/office/drawing/2014/main" id="{90AEADEF-EF6F-4145-B41E-FA60EB5F1508}"/>
              </a:ext>
            </a:extLst>
          </p:cNvPr>
          <p:cNvSpPr txBox="1"/>
          <p:nvPr/>
        </p:nvSpPr>
        <p:spPr>
          <a:xfrm>
            <a:off x="5775554" y="1137742"/>
            <a:ext cx="9412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2">
                    <a:lumMod val="65000"/>
                    <a:lumOff val="35000"/>
                  </a:schemeClr>
                </a:solidFill>
                <a:latin typeface="Merriweather" panose="00000500000000000000" pitchFamily="50" charset="0"/>
                <a:ea typeface="Helmet" pitchFamily="50" charset="-128"/>
                <a:cs typeface="Helmet" pitchFamily="50" charset="-128"/>
              </a:rPr>
              <a:t>SUPPLY CHAIN</a:t>
            </a:r>
          </a:p>
        </p:txBody>
      </p:sp>
      <p:pic>
        <p:nvPicPr>
          <p:cNvPr id="39" name="Grafik 38" descr="Ein Bild, das Objekt, Uhr, Raum, Zeichnung enthält.&#10;&#10;Automatisch generierte Beschreibung">
            <a:extLst>
              <a:ext uri="{FF2B5EF4-FFF2-40B4-BE49-F238E27FC236}">
                <a16:creationId xmlns:a16="http://schemas.microsoft.com/office/drawing/2014/main" id="{82BBC7D1-78AB-4BD6-8E39-5F234005234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508" y="3148733"/>
            <a:ext cx="676137" cy="676137"/>
          </a:xfrm>
          <a:prstGeom prst="rect">
            <a:avLst/>
          </a:prstGeom>
        </p:spPr>
      </p:pic>
      <p:pic>
        <p:nvPicPr>
          <p:cNvPr id="45" name="Grafik 4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5BC3D89D-3407-4277-A39F-50AD42A077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512" y="5801085"/>
            <a:ext cx="619048" cy="619048"/>
          </a:xfrm>
          <a:prstGeom prst="rect">
            <a:avLst/>
          </a:prstGeom>
        </p:spPr>
      </p:pic>
      <p:pic>
        <p:nvPicPr>
          <p:cNvPr id="47" name="Grafik 46" descr="Ein Bild, das Objekt enthält.&#10;&#10;Automatisch generierte Beschreibung">
            <a:extLst>
              <a:ext uri="{FF2B5EF4-FFF2-40B4-BE49-F238E27FC236}">
                <a16:creationId xmlns:a16="http://schemas.microsoft.com/office/drawing/2014/main" id="{041C54E0-184D-4949-9436-8351F5A8F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719" y="5798070"/>
            <a:ext cx="619048" cy="619048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2CE1B7FA-CDB2-42D6-A1A0-38E6F26D5E2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09" y="5798070"/>
            <a:ext cx="619048" cy="6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7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86 -0.00394 L -0.36849 -0.0078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88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-0.18919 -0.0083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-41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-0.48855 -0.0203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27" y="-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022E-16 L -0.10807 0.103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04" y="5185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022E-16 L -0.38529 0.1226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1" y="6134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81481E-6 L -0.66354 0.15324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77" y="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  <p:bldP spid="14" grpId="0"/>
      <p:bldP spid="25" grpId="0"/>
      <p:bldP spid="35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BF1B32-B8EC-43E5-B88C-CC182863E461}"/>
              </a:ext>
            </a:extLst>
          </p:cNvPr>
          <p:cNvSpPr/>
          <p:nvPr/>
        </p:nvSpPr>
        <p:spPr>
          <a:xfrm>
            <a:off x="7526216" y="2443759"/>
            <a:ext cx="3948244" cy="355108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218480-320F-4BB5-A831-C085578D1409}"/>
              </a:ext>
            </a:extLst>
          </p:cNvPr>
          <p:cNvSpPr txBox="1"/>
          <p:nvPr/>
        </p:nvSpPr>
        <p:spPr>
          <a:xfrm>
            <a:off x="5331655" y="4693413"/>
            <a:ext cx="5616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spc="6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Lato" charset="0"/>
              </a:rPr>
              <a:t>TRANSPARENZ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120180-49DE-4518-9ECA-BBE1DFD1D603}"/>
              </a:ext>
            </a:extLst>
          </p:cNvPr>
          <p:cNvSpPr txBox="1"/>
          <p:nvPr/>
        </p:nvSpPr>
        <p:spPr>
          <a:xfrm>
            <a:off x="9751190" y="5473412"/>
            <a:ext cx="11689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chemeClr val="tx2">
                    <a:lumMod val="65000"/>
                    <a:lumOff val="35000"/>
                  </a:schemeClr>
                </a:solidFill>
                <a:latin typeface="Merriweather" panose="00000500000000000000" pitchFamily="50" charset="0"/>
                <a:ea typeface="Helmet" pitchFamily="50" charset="-128"/>
                <a:cs typeface="Helmet" pitchFamily="50" charset="-128"/>
              </a:rPr>
              <a:t>VISIBILITY BARRIER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8E8CA9-DEA1-4094-A150-D5704F9714CD}"/>
              </a:ext>
            </a:extLst>
          </p:cNvPr>
          <p:cNvSpPr txBox="1"/>
          <p:nvPr/>
        </p:nvSpPr>
        <p:spPr>
          <a:xfrm>
            <a:off x="489298" y="6031189"/>
            <a:ext cx="40952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600" dirty="0">
                <a:solidFill>
                  <a:schemeClr val="bg1">
                    <a:lumMod val="65000"/>
                  </a:schemeClr>
                </a:solidFill>
                <a:latin typeface="Lato"/>
                <a:ea typeface="Helmet" pitchFamily="50" charset="-128"/>
                <a:cs typeface="Poppins" panose="00000500000000000000" pitchFamily="50" charset="0"/>
              </a:rPr>
              <a:t>Blockchain Challenge 2019</a:t>
            </a:r>
          </a:p>
        </p:txBody>
      </p:sp>
      <p:pic>
        <p:nvPicPr>
          <p:cNvPr id="4" name="Grafik 3" descr="Ein Bild, das Essen, Zeichnung, Hemd enthält.&#10;&#10;Automatisch generierte Beschreibung">
            <a:extLst>
              <a:ext uri="{FF2B5EF4-FFF2-40B4-BE49-F238E27FC236}">
                <a16:creationId xmlns:a16="http://schemas.microsoft.com/office/drawing/2014/main" id="{F82DE4FA-6071-46E9-929E-995E74ACB0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0" y="2062333"/>
            <a:ext cx="1714500" cy="1371600"/>
          </a:xfrm>
          <a:prstGeom prst="rect">
            <a:avLst/>
          </a:prstGeom>
        </p:spPr>
      </p:pic>
      <p:pic>
        <p:nvPicPr>
          <p:cNvPr id="7" name="Grafik 6" descr="Ein Bild, das Objekt, Uhr, Raum, Zeichnung enthält.&#10;&#10;Automatisch generierte Beschreibung">
            <a:extLst>
              <a:ext uri="{FF2B5EF4-FFF2-40B4-BE49-F238E27FC236}">
                <a16:creationId xmlns:a16="http://schemas.microsoft.com/office/drawing/2014/main" id="{55CD6DB6-021D-41FC-A06C-EBDD319847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727" y="3050747"/>
            <a:ext cx="863154" cy="863154"/>
          </a:xfrm>
          <a:prstGeom prst="rect">
            <a:avLst/>
          </a:prstGeom>
        </p:spPr>
      </p:pic>
      <p:pic>
        <p:nvPicPr>
          <p:cNvPr id="9" name="Grafik 8" descr="Ein Bild, das Objekt, Uhr, Zeichnung enthält.&#10;&#10;Automatisch generierte Beschreibung">
            <a:extLst>
              <a:ext uri="{FF2B5EF4-FFF2-40B4-BE49-F238E27FC236}">
                <a16:creationId xmlns:a16="http://schemas.microsoft.com/office/drawing/2014/main" id="{9F4F8DEA-5930-4962-93B3-A69A8E6158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727" y="1756016"/>
            <a:ext cx="863154" cy="863154"/>
          </a:xfrm>
          <a:prstGeom prst="rect">
            <a:avLst/>
          </a:prstGeom>
        </p:spPr>
      </p:pic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F909C4C7-B228-45D7-B383-5DC33DA32149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4668881" y="2187593"/>
            <a:ext cx="569869" cy="127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65CF807D-EFCB-4799-88BB-7D7795442058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4668881" y="3303027"/>
            <a:ext cx="569869" cy="1792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fik 22" descr="Ein Bild, das Objekt enthält.&#10;&#10;Automatisch generierte Beschreibung">
            <a:extLst>
              <a:ext uri="{FF2B5EF4-FFF2-40B4-BE49-F238E27FC236}">
                <a16:creationId xmlns:a16="http://schemas.microsoft.com/office/drawing/2014/main" id="{3E9CA536-0CE5-4795-A41E-6EBDBEB3C1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87" y="3916833"/>
            <a:ext cx="619048" cy="619048"/>
          </a:xfrm>
          <a:prstGeom prst="rect">
            <a:avLst/>
          </a:prstGeom>
        </p:spPr>
      </p:pic>
      <p:pic>
        <p:nvPicPr>
          <p:cNvPr id="25" name="Grafik 2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58F2C41D-AC14-4EBC-B6AE-6ECFC4710F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40" y="2614406"/>
            <a:ext cx="619048" cy="619048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3F11B5F5-FDA3-4A38-97C6-8D2B26615E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87" y="1446492"/>
            <a:ext cx="619048" cy="619048"/>
          </a:xfrm>
          <a:prstGeom prst="rect">
            <a:avLst/>
          </a:prstGeom>
        </p:spPr>
      </p:pic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E736DBE7-CF1A-4AB8-B094-5C66D1F236A3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1357535" y="1756016"/>
            <a:ext cx="2224909" cy="3095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73CA6EC3-4165-41C2-91CF-642DE90D51C6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1336588" y="2187593"/>
            <a:ext cx="2245856" cy="7363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856C50FF-E4E3-4AF5-9BE1-99250D284935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1357535" y="3559193"/>
            <a:ext cx="2224909" cy="667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9813C78F-FDE7-4E7C-901D-97FC4DDEDAC0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1336588" y="2923930"/>
            <a:ext cx="2245856" cy="5050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Bogen 36">
            <a:extLst>
              <a:ext uri="{FF2B5EF4-FFF2-40B4-BE49-F238E27FC236}">
                <a16:creationId xmlns:a16="http://schemas.microsoft.com/office/drawing/2014/main" id="{5D2522F3-6357-40C4-B322-7593EB993702}"/>
              </a:ext>
            </a:extLst>
          </p:cNvPr>
          <p:cNvSpPr/>
          <p:nvPr/>
        </p:nvSpPr>
        <p:spPr>
          <a:xfrm rot="13376849">
            <a:off x="3561499" y="968617"/>
            <a:ext cx="3788349" cy="3809552"/>
          </a:xfrm>
          <a:prstGeom prst="arc">
            <a:avLst/>
          </a:prstGeom>
          <a:noFill/>
          <a:ln>
            <a:solidFill>
              <a:schemeClr val="accent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328995FB-02B1-40F8-B65C-E03B86727B40}"/>
              </a:ext>
            </a:extLst>
          </p:cNvPr>
          <p:cNvSpPr txBox="1"/>
          <p:nvPr/>
        </p:nvSpPr>
        <p:spPr>
          <a:xfrm>
            <a:off x="350729" y="463463"/>
            <a:ext cx="2630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spc="6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TIER N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9B179A6A-8565-434E-A0A4-BD2A9866D691}"/>
              </a:ext>
            </a:extLst>
          </p:cNvPr>
          <p:cNvSpPr txBox="1"/>
          <p:nvPr/>
        </p:nvSpPr>
        <p:spPr>
          <a:xfrm>
            <a:off x="3419605" y="463463"/>
            <a:ext cx="2630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spc="6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TIER 1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A7A58BAA-29F3-4977-96C1-F0F5FFBFE6AA}"/>
              </a:ext>
            </a:extLst>
          </p:cNvPr>
          <p:cNvSpPr txBox="1"/>
          <p:nvPr/>
        </p:nvSpPr>
        <p:spPr>
          <a:xfrm>
            <a:off x="1223877" y="579645"/>
            <a:ext cx="166950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0" b="1" spc="6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7696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/>
      <p:bldP spid="15" grpId="0"/>
      <p:bldP spid="17" grpId="0"/>
      <p:bldP spid="37" grpId="0" animBg="1"/>
      <p:bldP spid="38" grpId="0"/>
      <p:bldP spid="39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88133DF-AC3F-4075-B95C-CEC132C1AA66}"/>
              </a:ext>
            </a:extLst>
          </p:cNvPr>
          <p:cNvSpPr/>
          <p:nvPr/>
        </p:nvSpPr>
        <p:spPr>
          <a:xfrm>
            <a:off x="5866227" y="2653895"/>
            <a:ext cx="5944773" cy="155020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3D20EE-B238-4CAC-A962-240AFEE9B958}"/>
              </a:ext>
            </a:extLst>
          </p:cNvPr>
          <p:cNvSpPr txBox="1"/>
          <p:nvPr/>
        </p:nvSpPr>
        <p:spPr>
          <a:xfrm>
            <a:off x="6067540" y="2877644"/>
            <a:ext cx="5542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spc="6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Lato" charset="0"/>
              </a:rPr>
              <a:t>PROJEKTZIEL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53FC7A-9D77-4235-B76C-DDF998553104}"/>
              </a:ext>
            </a:extLst>
          </p:cNvPr>
          <p:cNvSpPr txBox="1"/>
          <p:nvPr/>
        </p:nvSpPr>
        <p:spPr>
          <a:xfrm>
            <a:off x="7159621" y="3677863"/>
            <a:ext cx="43797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spc="300" dirty="0">
                <a:solidFill>
                  <a:schemeClr val="bg1"/>
                </a:solidFill>
                <a:latin typeface="Merriweather" panose="00000500000000000000" pitchFamily="50" charset="0"/>
                <a:ea typeface="Helmet" pitchFamily="50" charset="-128"/>
                <a:cs typeface="Helmet" pitchFamily="50" charset="-128"/>
              </a:rPr>
              <a:t>Trusted Third Party Risk Management Platform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F2F5EE5-E220-421A-9DE5-67FF046B950F}"/>
              </a:ext>
            </a:extLst>
          </p:cNvPr>
          <p:cNvSpPr txBox="1"/>
          <p:nvPr/>
        </p:nvSpPr>
        <p:spPr>
          <a:xfrm>
            <a:off x="1181100" y="850284"/>
            <a:ext cx="363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Vertrauenswürdige Plattform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289814B-22EE-4185-8188-FF1C89B6F5B4}"/>
              </a:ext>
            </a:extLst>
          </p:cNvPr>
          <p:cNvSpPr txBox="1"/>
          <p:nvPr/>
        </p:nvSpPr>
        <p:spPr>
          <a:xfrm>
            <a:off x="1181100" y="1735851"/>
            <a:ext cx="618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Sicherstellung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verantwortungsvollen Verhaltens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4F41A62-3A43-4A90-802D-BABD86BE6069}"/>
              </a:ext>
            </a:extLst>
          </p:cNvPr>
          <p:cNvSpPr txBox="1"/>
          <p:nvPr/>
        </p:nvSpPr>
        <p:spPr>
          <a:xfrm>
            <a:off x="1181100" y="2621418"/>
            <a:ext cx="363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Transparenz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AA4EC92-45B7-4E20-BCFA-5FAF5E570E07}"/>
              </a:ext>
            </a:extLst>
          </p:cNvPr>
          <p:cNvSpPr txBox="1"/>
          <p:nvPr/>
        </p:nvSpPr>
        <p:spPr>
          <a:xfrm>
            <a:off x="1181100" y="3506985"/>
            <a:ext cx="363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Entlang der gesamten Supply Chain</a:t>
            </a:r>
          </a:p>
        </p:txBody>
      </p:sp>
      <p:sp>
        <p:nvSpPr>
          <p:cNvPr id="11" name="Freeform 42">
            <a:extLst>
              <a:ext uri="{FF2B5EF4-FFF2-40B4-BE49-F238E27FC236}">
                <a16:creationId xmlns:a16="http://schemas.microsoft.com/office/drawing/2014/main" id="{777F8506-70BC-4E0E-B199-3595EA3D3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550" y="803175"/>
            <a:ext cx="463550" cy="463550"/>
          </a:xfrm>
          <a:custGeom>
            <a:avLst/>
            <a:gdLst>
              <a:gd name="T0" fmla="*/ 525 w 1286"/>
              <a:gd name="T1" fmla="*/ 1165 h 1286"/>
              <a:gd name="T2" fmla="*/ 525 w 1286"/>
              <a:gd name="T3" fmla="*/ 1050 h 1286"/>
              <a:gd name="T4" fmla="*/ 410 w 1286"/>
              <a:gd name="T5" fmla="*/ 935 h 1286"/>
              <a:gd name="T6" fmla="*/ 410 w 1286"/>
              <a:gd name="T7" fmla="*/ 875 h 1286"/>
              <a:gd name="T8" fmla="*/ 129 w 1286"/>
              <a:gd name="T9" fmla="*/ 596 h 1286"/>
              <a:gd name="T10" fmla="*/ 118 w 1286"/>
              <a:gd name="T11" fmla="*/ 700 h 1286"/>
              <a:gd name="T12" fmla="*/ 525 w 1286"/>
              <a:gd name="T13" fmla="*/ 1165 h 1286"/>
              <a:gd name="T14" fmla="*/ 1047 w 1286"/>
              <a:gd name="T15" fmla="*/ 643 h 1286"/>
              <a:gd name="T16" fmla="*/ 1165 w 1286"/>
              <a:gd name="T17" fmla="*/ 643 h 1286"/>
              <a:gd name="T18" fmla="*/ 1168 w 1286"/>
              <a:gd name="T19" fmla="*/ 700 h 1286"/>
              <a:gd name="T20" fmla="*/ 585 w 1286"/>
              <a:gd name="T21" fmla="*/ 1285 h 1286"/>
              <a:gd name="T22" fmla="*/ 0 w 1286"/>
              <a:gd name="T23" fmla="*/ 700 h 1286"/>
              <a:gd name="T24" fmla="*/ 585 w 1286"/>
              <a:gd name="T25" fmla="*/ 118 h 1286"/>
              <a:gd name="T26" fmla="*/ 760 w 1286"/>
              <a:gd name="T27" fmla="*/ 145 h 1286"/>
              <a:gd name="T28" fmla="*/ 760 w 1286"/>
              <a:gd name="T29" fmla="*/ 293 h 1286"/>
              <a:gd name="T30" fmla="*/ 643 w 1286"/>
              <a:gd name="T31" fmla="*/ 410 h 1286"/>
              <a:gd name="T32" fmla="*/ 525 w 1286"/>
              <a:gd name="T33" fmla="*/ 410 h 1286"/>
              <a:gd name="T34" fmla="*/ 525 w 1286"/>
              <a:gd name="T35" fmla="*/ 525 h 1286"/>
              <a:gd name="T36" fmla="*/ 468 w 1286"/>
              <a:gd name="T37" fmla="*/ 585 h 1286"/>
              <a:gd name="T38" fmla="*/ 350 w 1286"/>
              <a:gd name="T39" fmla="*/ 585 h 1286"/>
              <a:gd name="T40" fmla="*/ 350 w 1286"/>
              <a:gd name="T41" fmla="*/ 700 h 1286"/>
              <a:gd name="T42" fmla="*/ 700 w 1286"/>
              <a:gd name="T43" fmla="*/ 700 h 1286"/>
              <a:gd name="T44" fmla="*/ 760 w 1286"/>
              <a:gd name="T45" fmla="*/ 760 h 1286"/>
              <a:gd name="T46" fmla="*/ 760 w 1286"/>
              <a:gd name="T47" fmla="*/ 935 h 1286"/>
              <a:gd name="T48" fmla="*/ 818 w 1286"/>
              <a:gd name="T49" fmla="*/ 935 h 1286"/>
              <a:gd name="T50" fmla="*/ 930 w 1286"/>
              <a:gd name="T51" fmla="*/ 1015 h 1286"/>
              <a:gd name="T52" fmla="*/ 1050 w 1286"/>
              <a:gd name="T53" fmla="*/ 700 h 1286"/>
              <a:gd name="T54" fmla="*/ 1047 w 1286"/>
              <a:gd name="T55" fmla="*/ 643 h 1286"/>
              <a:gd name="T56" fmla="*/ 1178 w 1286"/>
              <a:gd name="T57" fmla="*/ 175 h 1286"/>
              <a:gd name="T58" fmla="*/ 1178 w 1286"/>
              <a:gd name="T59" fmla="*/ 148 h 1286"/>
              <a:gd name="T60" fmla="*/ 1080 w 1286"/>
              <a:gd name="T61" fmla="*/ 47 h 1286"/>
              <a:gd name="T62" fmla="*/ 982 w 1286"/>
              <a:gd name="T63" fmla="*/ 148 h 1286"/>
              <a:gd name="T64" fmla="*/ 982 w 1286"/>
              <a:gd name="T65" fmla="*/ 175 h 1286"/>
              <a:gd name="T66" fmla="*/ 1178 w 1286"/>
              <a:gd name="T67" fmla="*/ 175 h 1286"/>
              <a:gd name="T68" fmla="*/ 1225 w 1286"/>
              <a:gd name="T69" fmla="*/ 175 h 1286"/>
              <a:gd name="T70" fmla="*/ 1285 w 1286"/>
              <a:gd name="T71" fmla="*/ 236 h 1286"/>
              <a:gd name="T72" fmla="*/ 1285 w 1286"/>
              <a:gd name="T73" fmla="*/ 468 h 1286"/>
              <a:gd name="T74" fmla="*/ 1225 w 1286"/>
              <a:gd name="T75" fmla="*/ 525 h 1286"/>
              <a:gd name="T76" fmla="*/ 935 w 1286"/>
              <a:gd name="T77" fmla="*/ 525 h 1286"/>
              <a:gd name="T78" fmla="*/ 875 w 1286"/>
              <a:gd name="T79" fmla="*/ 468 h 1286"/>
              <a:gd name="T80" fmla="*/ 875 w 1286"/>
              <a:gd name="T81" fmla="*/ 236 h 1286"/>
              <a:gd name="T82" fmla="*/ 935 w 1286"/>
              <a:gd name="T83" fmla="*/ 175 h 1286"/>
              <a:gd name="T84" fmla="*/ 935 w 1286"/>
              <a:gd name="T85" fmla="*/ 148 h 1286"/>
              <a:gd name="T86" fmla="*/ 1080 w 1286"/>
              <a:gd name="T87" fmla="*/ 0 h 1286"/>
              <a:gd name="T88" fmla="*/ 1225 w 1286"/>
              <a:gd name="T89" fmla="*/ 148 h 1286"/>
              <a:gd name="T90" fmla="*/ 1225 w 1286"/>
              <a:gd name="T91" fmla="*/ 175 h 1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286" h="1286">
                <a:moveTo>
                  <a:pt x="525" y="1165"/>
                </a:moveTo>
                <a:lnTo>
                  <a:pt x="525" y="1050"/>
                </a:lnTo>
                <a:cubicBezTo>
                  <a:pt x="462" y="1050"/>
                  <a:pt x="410" y="998"/>
                  <a:pt x="410" y="935"/>
                </a:cubicBezTo>
                <a:lnTo>
                  <a:pt x="410" y="875"/>
                </a:lnTo>
                <a:lnTo>
                  <a:pt x="129" y="596"/>
                </a:lnTo>
                <a:cubicBezTo>
                  <a:pt x="120" y="629"/>
                  <a:pt x="118" y="665"/>
                  <a:pt x="118" y="700"/>
                </a:cubicBezTo>
                <a:cubicBezTo>
                  <a:pt x="118" y="938"/>
                  <a:pt x="295" y="1138"/>
                  <a:pt x="525" y="1165"/>
                </a:cubicBezTo>
                <a:close/>
                <a:moveTo>
                  <a:pt x="1047" y="643"/>
                </a:moveTo>
                <a:lnTo>
                  <a:pt x="1165" y="643"/>
                </a:lnTo>
                <a:cubicBezTo>
                  <a:pt x="1168" y="662"/>
                  <a:pt x="1168" y="681"/>
                  <a:pt x="1168" y="700"/>
                </a:cubicBezTo>
                <a:cubicBezTo>
                  <a:pt x="1168" y="1023"/>
                  <a:pt x="908" y="1285"/>
                  <a:pt x="585" y="1285"/>
                </a:cubicBezTo>
                <a:cubicBezTo>
                  <a:pt x="262" y="1285"/>
                  <a:pt x="0" y="1023"/>
                  <a:pt x="0" y="700"/>
                </a:cubicBezTo>
                <a:cubicBezTo>
                  <a:pt x="0" y="378"/>
                  <a:pt x="262" y="118"/>
                  <a:pt x="585" y="118"/>
                </a:cubicBezTo>
                <a:cubicBezTo>
                  <a:pt x="645" y="118"/>
                  <a:pt x="705" y="129"/>
                  <a:pt x="760" y="145"/>
                </a:cubicBezTo>
                <a:lnTo>
                  <a:pt x="760" y="293"/>
                </a:lnTo>
                <a:cubicBezTo>
                  <a:pt x="760" y="356"/>
                  <a:pt x="705" y="410"/>
                  <a:pt x="643" y="410"/>
                </a:cubicBezTo>
                <a:lnTo>
                  <a:pt x="525" y="410"/>
                </a:lnTo>
                <a:lnTo>
                  <a:pt x="525" y="525"/>
                </a:lnTo>
                <a:cubicBezTo>
                  <a:pt x="525" y="558"/>
                  <a:pt x="500" y="585"/>
                  <a:pt x="468" y="585"/>
                </a:cubicBezTo>
                <a:lnTo>
                  <a:pt x="350" y="585"/>
                </a:lnTo>
                <a:lnTo>
                  <a:pt x="350" y="700"/>
                </a:lnTo>
                <a:lnTo>
                  <a:pt x="700" y="700"/>
                </a:lnTo>
                <a:cubicBezTo>
                  <a:pt x="733" y="700"/>
                  <a:pt x="760" y="728"/>
                  <a:pt x="760" y="760"/>
                </a:cubicBezTo>
                <a:lnTo>
                  <a:pt x="760" y="935"/>
                </a:lnTo>
                <a:lnTo>
                  <a:pt x="818" y="935"/>
                </a:lnTo>
                <a:cubicBezTo>
                  <a:pt x="870" y="935"/>
                  <a:pt x="913" y="968"/>
                  <a:pt x="930" y="1015"/>
                </a:cubicBezTo>
                <a:cubicBezTo>
                  <a:pt x="1006" y="933"/>
                  <a:pt x="1050" y="821"/>
                  <a:pt x="1050" y="700"/>
                </a:cubicBezTo>
                <a:cubicBezTo>
                  <a:pt x="1050" y="681"/>
                  <a:pt x="1050" y="662"/>
                  <a:pt x="1047" y="643"/>
                </a:cubicBezTo>
                <a:close/>
                <a:moveTo>
                  <a:pt x="1178" y="175"/>
                </a:moveTo>
                <a:lnTo>
                  <a:pt x="1178" y="148"/>
                </a:lnTo>
                <a:cubicBezTo>
                  <a:pt x="1178" y="93"/>
                  <a:pt x="1135" y="47"/>
                  <a:pt x="1080" y="47"/>
                </a:cubicBezTo>
                <a:cubicBezTo>
                  <a:pt x="1025" y="47"/>
                  <a:pt x="982" y="93"/>
                  <a:pt x="982" y="148"/>
                </a:cubicBezTo>
                <a:lnTo>
                  <a:pt x="982" y="175"/>
                </a:lnTo>
                <a:lnTo>
                  <a:pt x="1178" y="175"/>
                </a:lnTo>
                <a:close/>
                <a:moveTo>
                  <a:pt x="1225" y="175"/>
                </a:moveTo>
                <a:cubicBezTo>
                  <a:pt x="1258" y="175"/>
                  <a:pt x="1285" y="203"/>
                  <a:pt x="1285" y="236"/>
                </a:cubicBezTo>
                <a:lnTo>
                  <a:pt x="1285" y="468"/>
                </a:lnTo>
                <a:cubicBezTo>
                  <a:pt x="1285" y="501"/>
                  <a:pt x="1258" y="525"/>
                  <a:pt x="1225" y="525"/>
                </a:cubicBezTo>
                <a:lnTo>
                  <a:pt x="935" y="525"/>
                </a:lnTo>
                <a:cubicBezTo>
                  <a:pt x="902" y="525"/>
                  <a:pt x="875" y="501"/>
                  <a:pt x="875" y="468"/>
                </a:cubicBezTo>
                <a:lnTo>
                  <a:pt x="875" y="236"/>
                </a:lnTo>
                <a:cubicBezTo>
                  <a:pt x="875" y="203"/>
                  <a:pt x="902" y="175"/>
                  <a:pt x="935" y="175"/>
                </a:cubicBezTo>
                <a:lnTo>
                  <a:pt x="935" y="148"/>
                </a:lnTo>
                <a:cubicBezTo>
                  <a:pt x="935" y="69"/>
                  <a:pt x="1001" y="0"/>
                  <a:pt x="1080" y="0"/>
                </a:cubicBezTo>
                <a:cubicBezTo>
                  <a:pt x="1159" y="0"/>
                  <a:pt x="1225" y="69"/>
                  <a:pt x="1225" y="148"/>
                </a:cubicBezTo>
                <a:lnTo>
                  <a:pt x="1225" y="175"/>
                </a:lnTo>
                <a:close/>
              </a:path>
            </a:pathLst>
          </a:custGeom>
          <a:solidFill>
            <a:srgbClr val="01010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/>
          </a:p>
        </p:txBody>
      </p:sp>
      <p:sp>
        <p:nvSpPr>
          <p:cNvPr id="14" name="Freeform 42">
            <a:extLst>
              <a:ext uri="{FF2B5EF4-FFF2-40B4-BE49-F238E27FC236}">
                <a16:creationId xmlns:a16="http://schemas.microsoft.com/office/drawing/2014/main" id="{732078F5-0FB2-46E4-96EE-EC78A0C48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550" y="1710172"/>
            <a:ext cx="463550" cy="420689"/>
          </a:xfrm>
          <a:custGeom>
            <a:avLst/>
            <a:gdLst>
              <a:gd name="T0" fmla="*/ 1285 w 1286"/>
              <a:gd name="T1" fmla="*/ 525 h 1169"/>
              <a:gd name="T2" fmla="*/ 1282 w 1286"/>
              <a:gd name="T3" fmla="*/ 531 h 1169"/>
              <a:gd name="T4" fmla="*/ 1285 w 1286"/>
              <a:gd name="T5" fmla="*/ 531 h 1169"/>
              <a:gd name="T6" fmla="*/ 1285 w 1286"/>
              <a:gd name="T7" fmla="*/ 643 h 1169"/>
              <a:gd name="T8" fmla="*/ 1277 w 1286"/>
              <a:gd name="T9" fmla="*/ 686 h 1169"/>
              <a:gd name="T10" fmla="*/ 1099 w 1286"/>
              <a:gd name="T11" fmla="*/ 1097 h 1169"/>
              <a:gd name="T12" fmla="*/ 993 w 1286"/>
              <a:gd name="T13" fmla="*/ 1168 h 1169"/>
              <a:gd name="T14" fmla="*/ 468 w 1286"/>
              <a:gd name="T15" fmla="*/ 1168 h 1169"/>
              <a:gd name="T16" fmla="*/ 350 w 1286"/>
              <a:gd name="T17" fmla="*/ 1050 h 1169"/>
              <a:gd name="T18" fmla="*/ 350 w 1286"/>
              <a:gd name="T19" fmla="*/ 468 h 1169"/>
              <a:gd name="T20" fmla="*/ 386 w 1286"/>
              <a:gd name="T21" fmla="*/ 386 h 1169"/>
              <a:gd name="T22" fmla="*/ 768 w 1286"/>
              <a:gd name="T23" fmla="*/ 0 h 1169"/>
              <a:gd name="T24" fmla="*/ 831 w 1286"/>
              <a:gd name="T25" fmla="*/ 63 h 1169"/>
              <a:gd name="T26" fmla="*/ 856 w 1286"/>
              <a:gd name="T27" fmla="*/ 123 h 1169"/>
              <a:gd name="T28" fmla="*/ 856 w 1286"/>
              <a:gd name="T29" fmla="*/ 142 h 1169"/>
              <a:gd name="T30" fmla="*/ 798 w 1286"/>
              <a:gd name="T31" fmla="*/ 410 h 1169"/>
              <a:gd name="T32" fmla="*/ 1168 w 1286"/>
              <a:gd name="T33" fmla="*/ 410 h 1169"/>
              <a:gd name="T34" fmla="*/ 1285 w 1286"/>
              <a:gd name="T35" fmla="*/ 525 h 1169"/>
              <a:gd name="T36" fmla="*/ 0 w 1286"/>
              <a:gd name="T37" fmla="*/ 1168 h 1169"/>
              <a:gd name="T38" fmla="*/ 0 w 1286"/>
              <a:gd name="T39" fmla="*/ 468 h 1169"/>
              <a:gd name="T40" fmla="*/ 235 w 1286"/>
              <a:gd name="T41" fmla="*/ 468 h 1169"/>
              <a:gd name="T42" fmla="*/ 235 w 1286"/>
              <a:gd name="T43" fmla="*/ 1168 h 1169"/>
              <a:gd name="T44" fmla="*/ 0 w 1286"/>
              <a:gd name="T45" fmla="*/ 1168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286" h="1169">
                <a:moveTo>
                  <a:pt x="1285" y="525"/>
                </a:moveTo>
                <a:lnTo>
                  <a:pt x="1282" y="531"/>
                </a:lnTo>
                <a:lnTo>
                  <a:pt x="1285" y="531"/>
                </a:lnTo>
                <a:lnTo>
                  <a:pt x="1285" y="643"/>
                </a:lnTo>
                <a:cubicBezTo>
                  <a:pt x="1285" y="659"/>
                  <a:pt x="1282" y="673"/>
                  <a:pt x="1277" y="686"/>
                </a:cubicBezTo>
                <a:lnTo>
                  <a:pt x="1099" y="1097"/>
                </a:lnTo>
                <a:cubicBezTo>
                  <a:pt x="1083" y="1138"/>
                  <a:pt x="1042" y="1168"/>
                  <a:pt x="993" y="1168"/>
                </a:cubicBezTo>
                <a:lnTo>
                  <a:pt x="468" y="1168"/>
                </a:lnTo>
                <a:cubicBezTo>
                  <a:pt x="405" y="1168"/>
                  <a:pt x="350" y="1113"/>
                  <a:pt x="350" y="1050"/>
                </a:cubicBezTo>
                <a:lnTo>
                  <a:pt x="350" y="468"/>
                </a:lnTo>
                <a:cubicBezTo>
                  <a:pt x="350" y="435"/>
                  <a:pt x="364" y="408"/>
                  <a:pt x="386" y="386"/>
                </a:cubicBezTo>
                <a:lnTo>
                  <a:pt x="768" y="0"/>
                </a:lnTo>
                <a:lnTo>
                  <a:pt x="831" y="63"/>
                </a:lnTo>
                <a:cubicBezTo>
                  <a:pt x="848" y="79"/>
                  <a:pt x="856" y="99"/>
                  <a:pt x="856" y="123"/>
                </a:cubicBezTo>
                <a:lnTo>
                  <a:pt x="856" y="142"/>
                </a:lnTo>
                <a:lnTo>
                  <a:pt x="798" y="410"/>
                </a:lnTo>
                <a:lnTo>
                  <a:pt x="1168" y="410"/>
                </a:lnTo>
                <a:cubicBezTo>
                  <a:pt x="1230" y="410"/>
                  <a:pt x="1285" y="462"/>
                  <a:pt x="1285" y="525"/>
                </a:cubicBezTo>
                <a:close/>
                <a:moveTo>
                  <a:pt x="0" y="1168"/>
                </a:moveTo>
                <a:lnTo>
                  <a:pt x="0" y="468"/>
                </a:lnTo>
                <a:lnTo>
                  <a:pt x="235" y="468"/>
                </a:lnTo>
                <a:lnTo>
                  <a:pt x="235" y="1168"/>
                </a:lnTo>
                <a:lnTo>
                  <a:pt x="0" y="1168"/>
                </a:lnTo>
                <a:close/>
              </a:path>
            </a:pathLst>
          </a:custGeom>
          <a:solidFill>
            <a:srgbClr val="01010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/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7B837773-146F-49DA-821C-BBF94A581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" y="2664796"/>
            <a:ext cx="488950" cy="282575"/>
          </a:xfrm>
          <a:custGeom>
            <a:avLst/>
            <a:gdLst>
              <a:gd name="T0" fmla="*/ 0 w 1357"/>
              <a:gd name="T1" fmla="*/ 457 h 783"/>
              <a:gd name="T2" fmla="*/ 82 w 1357"/>
              <a:gd name="T3" fmla="*/ 375 h 783"/>
              <a:gd name="T4" fmla="*/ 407 w 1357"/>
              <a:gd name="T5" fmla="*/ 700 h 783"/>
              <a:gd name="T6" fmla="*/ 325 w 1357"/>
              <a:gd name="T7" fmla="*/ 782 h 783"/>
              <a:gd name="T8" fmla="*/ 0 w 1357"/>
              <a:gd name="T9" fmla="*/ 457 h 783"/>
              <a:gd name="T10" fmla="*/ 1271 w 1357"/>
              <a:gd name="T11" fmla="*/ 0 h 783"/>
              <a:gd name="T12" fmla="*/ 1356 w 1357"/>
              <a:gd name="T13" fmla="*/ 82 h 783"/>
              <a:gd name="T14" fmla="*/ 656 w 1357"/>
              <a:gd name="T15" fmla="*/ 782 h 783"/>
              <a:gd name="T16" fmla="*/ 328 w 1357"/>
              <a:gd name="T17" fmla="*/ 457 h 783"/>
              <a:gd name="T18" fmla="*/ 413 w 1357"/>
              <a:gd name="T19" fmla="*/ 375 h 783"/>
              <a:gd name="T20" fmla="*/ 656 w 1357"/>
              <a:gd name="T21" fmla="*/ 618 h 783"/>
              <a:gd name="T22" fmla="*/ 1271 w 1357"/>
              <a:gd name="T23" fmla="*/ 0 h 783"/>
              <a:gd name="T24" fmla="*/ 1025 w 1357"/>
              <a:gd name="T25" fmla="*/ 82 h 783"/>
              <a:gd name="T26" fmla="*/ 656 w 1357"/>
              <a:gd name="T27" fmla="*/ 454 h 783"/>
              <a:gd name="T28" fmla="*/ 574 w 1357"/>
              <a:gd name="T29" fmla="*/ 372 h 783"/>
              <a:gd name="T30" fmla="*/ 943 w 1357"/>
              <a:gd name="T31" fmla="*/ 0 h 783"/>
              <a:gd name="T32" fmla="*/ 1025 w 1357"/>
              <a:gd name="T33" fmla="*/ 82 h 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357" h="783">
                <a:moveTo>
                  <a:pt x="0" y="457"/>
                </a:moveTo>
                <a:lnTo>
                  <a:pt x="82" y="375"/>
                </a:lnTo>
                <a:lnTo>
                  <a:pt x="407" y="700"/>
                </a:lnTo>
                <a:lnTo>
                  <a:pt x="325" y="782"/>
                </a:lnTo>
                <a:lnTo>
                  <a:pt x="0" y="457"/>
                </a:lnTo>
                <a:close/>
                <a:moveTo>
                  <a:pt x="1271" y="0"/>
                </a:moveTo>
                <a:lnTo>
                  <a:pt x="1356" y="82"/>
                </a:lnTo>
                <a:lnTo>
                  <a:pt x="656" y="782"/>
                </a:lnTo>
                <a:lnTo>
                  <a:pt x="328" y="457"/>
                </a:lnTo>
                <a:lnTo>
                  <a:pt x="413" y="375"/>
                </a:lnTo>
                <a:lnTo>
                  <a:pt x="656" y="618"/>
                </a:lnTo>
                <a:lnTo>
                  <a:pt x="1271" y="0"/>
                </a:lnTo>
                <a:close/>
                <a:moveTo>
                  <a:pt x="1025" y="82"/>
                </a:moveTo>
                <a:lnTo>
                  <a:pt x="656" y="454"/>
                </a:lnTo>
                <a:lnTo>
                  <a:pt x="574" y="372"/>
                </a:lnTo>
                <a:lnTo>
                  <a:pt x="943" y="0"/>
                </a:lnTo>
                <a:lnTo>
                  <a:pt x="1025" y="82"/>
                </a:lnTo>
                <a:close/>
              </a:path>
            </a:pathLst>
          </a:custGeom>
          <a:solidFill>
            <a:srgbClr val="01010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/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86473553-E79A-4667-AE8B-AEAA8117E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550" y="3523376"/>
            <a:ext cx="463550" cy="336550"/>
          </a:xfrm>
          <a:custGeom>
            <a:avLst/>
            <a:gdLst>
              <a:gd name="T0" fmla="*/ 992 w 1286"/>
              <a:gd name="T1" fmla="*/ 847 h 936"/>
              <a:gd name="T2" fmla="*/ 1080 w 1286"/>
              <a:gd name="T3" fmla="*/ 760 h 936"/>
              <a:gd name="T4" fmla="*/ 992 w 1286"/>
              <a:gd name="T5" fmla="*/ 672 h 936"/>
              <a:gd name="T6" fmla="*/ 905 w 1286"/>
              <a:gd name="T7" fmla="*/ 760 h 936"/>
              <a:gd name="T8" fmla="*/ 992 w 1286"/>
              <a:gd name="T9" fmla="*/ 847 h 936"/>
              <a:gd name="T10" fmla="*/ 1080 w 1286"/>
              <a:gd name="T11" fmla="*/ 323 h 936"/>
              <a:gd name="T12" fmla="*/ 935 w 1286"/>
              <a:gd name="T13" fmla="*/ 323 h 936"/>
              <a:gd name="T14" fmla="*/ 935 w 1286"/>
              <a:gd name="T15" fmla="*/ 467 h 936"/>
              <a:gd name="T16" fmla="*/ 1195 w 1286"/>
              <a:gd name="T17" fmla="*/ 467 h 936"/>
              <a:gd name="T18" fmla="*/ 1080 w 1286"/>
              <a:gd name="T19" fmla="*/ 323 h 936"/>
              <a:gd name="T20" fmla="*/ 293 w 1286"/>
              <a:gd name="T21" fmla="*/ 847 h 936"/>
              <a:gd name="T22" fmla="*/ 380 w 1286"/>
              <a:gd name="T23" fmla="*/ 760 h 936"/>
              <a:gd name="T24" fmla="*/ 293 w 1286"/>
              <a:gd name="T25" fmla="*/ 672 h 936"/>
              <a:gd name="T26" fmla="*/ 205 w 1286"/>
              <a:gd name="T27" fmla="*/ 760 h 936"/>
              <a:gd name="T28" fmla="*/ 293 w 1286"/>
              <a:gd name="T29" fmla="*/ 847 h 936"/>
              <a:gd name="T30" fmla="*/ 1285 w 1286"/>
              <a:gd name="T31" fmla="*/ 467 h 936"/>
              <a:gd name="T32" fmla="*/ 1285 w 1286"/>
              <a:gd name="T33" fmla="*/ 760 h 936"/>
              <a:gd name="T34" fmla="*/ 1167 w 1286"/>
              <a:gd name="T35" fmla="*/ 760 h 936"/>
              <a:gd name="T36" fmla="*/ 992 w 1286"/>
              <a:gd name="T37" fmla="*/ 935 h 936"/>
              <a:gd name="T38" fmla="*/ 818 w 1286"/>
              <a:gd name="T39" fmla="*/ 760 h 936"/>
              <a:gd name="T40" fmla="*/ 468 w 1286"/>
              <a:gd name="T41" fmla="*/ 760 h 936"/>
              <a:gd name="T42" fmla="*/ 293 w 1286"/>
              <a:gd name="T43" fmla="*/ 935 h 936"/>
              <a:gd name="T44" fmla="*/ 118 w 1286"/>
              <a:gd name="T45" fmla="*/ 760 h 936"/>
              <a:gd name="T46" fmla="*/ 0 w 1286"/>
              <a:gd name="T47" fmla="*/ 760 h 936"/>
              <a:gd name="T48" fmla="*/ 0 w 1286"/>
              <a:gd name="T49" fmla="*/ 118 h 936"/>
              <a:gd name="T50" fmla="*/ 118 w 1286"/>
              <a:gd name="T51" fmla="*/ 0 h 936"/>
              <a:gd name="T52" fmla="*/ 935 w 1286"/>
              <a:gd name="T53" fmla="*/ 0 h 936"/>
              <a:gd name="T54" fmla="*/ 935 w 1286"/>
              <a:gd name="T55" fmla="*/ 235 h 936"/>
              <a:gd name="T56" fmla="*/ 1110 w 1286"/>
              <a:gd name="T57" fmla="*/ 235 h 936"/>
              <a:gd name="T58" fmla="*/ 1285 w 1286"/>
              <a:gd name="T59" fmla="*/ 467 h 9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286" h="936">
                <a:moveTo>
                  <a:pt x="992" y="847"/>
                </a:moveTo>
                <a:cubicBezTo>
                  <a:pt x="1041" y="847"/>
                  <a:pt x="1080" y="809"/>
                  <a:pt x="1080" y="760"/>
                </a:cubicBezTo>
                <a:cubicBezTo>
                  <a:pt x="1080" y="711"/>
                  <a:pt x="1041" y="672"/>
                  <a:pt x="992" y="672"/>
                </a:cubicBezTo>
                <a:cubicBezTo>
                  <a:pt x="942" y="672"/>
                  <a:pt x="905" y="711"/>
                  <a:pt x="905" y="760"/>
                </a:cubicBezTo>
                <a:cubicBezTo>
                  <a:pt x="905" y="809"/>
                  <a:pt x="942" y="847"/>
                  <a:pt x="992" y="847"/>
                </a:cubicBezTo>
                <a:close/>
                <a:moveTo>
                  <a:pt x="1080" y="323"/>
                </a:moveTo>
                <a:lnTo>
                  <a:pt x="935" y="323"/>
                </a:lnTo>
                <a:lnTo>
                  <a:pt x="935" y="467"/>
                </a:lnTo>
                <a:lnTo>
                  <a:pt x="1195" y="467"/>
                </a:lnTo>
                <a:lnTo>
                  <a:pt x="1080" y="323"/>
                </a:lnTo>
                <a:close/>
                <a:moveTo>
                  <a:pt x="293" y="847"/>
                </a:moveTo>
                <a:cubicBezTo>
                  <a:pt x="342" y="847"/>
                  <a:pt x="380" y="809"/>
                  <a:pt x="380" y="760"/>
                </a:cubicBezTo>
                <a:cubicBezTo>
                  <a:pt x="380" y="711"/>
                  <a:pt x="342" y="672"/>
                  <a:pt x="293" y="672"/>
                </a:cubicBezTo>
                <a:cubicBezTo>
                  <a:pt x="244" y="672"/>
                  <a:pt x="205" y="711"/>
                  <a:pt x="205" y="760"/>
                </a:cubicBezTo>
                <a:cubicBezTo>
                  <a:pt x="205" y="809"/>
                  <a:pt x="244" y="847"/>
                  <a:pt x="293" y="847"/>
                </a:cubicBezTo>
                <a:close/>
                <a:moveTo>
                  <a:pt x="1285" y="467"/>
                </a:moveTo>
                <a:lnTo>
                  <a:pt x="1285" y="760"/>
                </a:lnTo>
                <a:lnTo>
                  <a:pt x="1167" y="760"/>
                </a:lnTo>
                <a:cubicBezTo>
                  <a:pt x="1167" y="855"/>
                  <a:pt x="1087" y="935"/>
                  <a:pt x="992" y="935"/>
                </a:cubicBezTo>
                <a:cubicBezTo>
                  <a:pt x="896" y="935"/>
                  <a:pt x="818" y="855"/>
                  <a:pt x="818" y="760"/>
                </a:cubicBezTo>
                <a:lnTo>
                  <a:pt x="468" y="760"/>
                </a:lnTo>
                <a:cubicBezTo>
                  <a:pt x="468" y="855"/>
                  <a:pt x="388" y="935"/>
                  <a:pt x="293" y="935"/>
                </a:cubicBezTo>
                <a:cubicBezTo>
                  <a:pt x="197" y="935"/>
                  <a:pt x="118" y="855"/>
                  <a:pt x="118" y="760"/>
                </a:cubicBezTo>
                <a:lnTo>
                  <a:pt x="0" y="760"/>
                </a:lnTo>
                <a:lnTo>
                  <a:pt x="0" y="118"/>
                </a:lnTo>
                <a:cubicBezTo>
                  <a:pt x="0" y="55"/>
                  <a:pt x="55" y="0"/>
                  <a:pt x="118" y="0"/>
                </a:cubicBezTo>
                <a:lnTo>
                  <a:pt x="935" y="0"/>
                </a:lnTo>
                <a:lnTo>
                  <a:pt x="935" y="235"/>
                </a:lnTo>
                <a:lnTo>
                  <a:pt x="1110" y="235"/>
                </a:lnTo>
                <a:lnTo>
                  <a:pt x="1285" y="467"/>
                </a:lnTo>
                <a:close/>
              </a:path>
            </a:pathLst>
          </a:custGeom>
          <a:solidFill>
            <a:srgbClr val="01010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4" grpId="0"/>
      <p:bldP spid="5" grpId="0"/>
      <p:bldP spid="6" grpId="0"/>
      <p:bldP spid="10" grpId="0"/>
      <p:bldP spid="11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emple Dojo">
      <a:dk1>
        <a:srgbClr val="790B12"/>
      </a:dk1>
      <a:lt1>
        <a:sysClr val="window" lastClr="FFFFFF"/>
      </a:lt1>
      <a:dk2>
        <a:srgbClr val="000000"/>
      </a:dk2>
      <a:lt2>
        <a:srgbClr val="F8F8F8"/>
      </a:lt2>
      <a:accent1>
        <a:srgbClr val="4D1A09"/>
      </a:accent1>
      <a:accent2>
        <a:srgbClr val="589EA5"/>
      </a:accent2>
      <a:accent3>
        <a:srgbClr val="E2C042"/>
      </a:accent3>
      <a:accent4>
        <a:srgbClr val="4F442B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EF59D1F92441A4E8977B6DCFE78117F" ma:contentTypeVersion="2" ma:contentTypeDescription="Ein neues Dokument erstellen." ma:contentTypeScope="" ma:versionID="c404edbdf06cde82aa4aa6715f452de9">
  <xsd:schema xmlns:xsd="http://www.w3.org/2001/XMLSchema" xmlns:xs="http://www.w3.org/2001/XMLSchema" xmlns:p="http://schemas.microsoft.com/office/2006/metadata/properties" xmlns:ns3="ff6cbefb-e6cf-46d0-9c55-0595ffd5314d" targetNamespace="http://schemas.microsoft.com/office/2006/metadata/properties" ma:root="true" ma:fieldsID="df853b24bb34499fe81695f619c73ecc" ns3:_="">
    <xsd:import namespace="ff6cbefb-e6cf-46d0-9c55-0595ffd5314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6cbefb-e6cf-46d0-9c55-0595ffd531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772D8DB-5D9B-4CAA-9F92-1D1F1CDC7D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6cbefb-e6cf-46d0-9c55-0595ffd531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D17DE6D-0CBE-484A-816E-96E2E1A88B0F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ff6cbefb-e6cf-46d0-9c55-0595ffd5314d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B1DE46C-A59B-43D4-A5DC-E06A2D00914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506</Words>
  <Application>Microsoft Office PowerPoint</Application>
  <PresentationFormat>Widescreen</PresentationFormat>
  <Paragraphs>178</Paragraphs>
  <Slides>24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Calibri</vt:lpstr>
      <vt:lpstr>Lato</vt:lpstr>
      <vt:lpstr>SimSun</vt:lpstr>
      <vt:lpstr>Merriweather</vt:lpstr>
      <vt:lpstr>Times Sans Serif</vt:lpstr>
      <vt:lpstr>Times New Roman</vt:lpstr>
      <vt:lpstr>Georgia</vt:lpstr>
      <vt:lpstr>Poppins</vt:lpstr>
      <vt:lpstr>Helmet</vt:lpstr>
      <vt:lpstr>Arial</vt:lpstr>
      <vt:lpstr>Calibri Light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Dewa</dc:creator>
  <cp:lastModifiedBy>Séverin Scheiwiller</cp:lastModifiedBy>
  <cp:revision>3151</cp:revision>
  <dcterms:created xsi:type="dcterms:W3CDTF">2014-10-14T06:21:58Z</dcterms:created>
  <dcterms:modified xsi:type="dcterms:W3CDTF">2019-12-12T12:59:20Z</dcterms:modified>
  <cp:category>Natural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0x0101007EF59D1F92441A4E8977B6DCFE78117F</vt:lpwstr>
  </property>
</Properties>
</file>